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5"/>
  </p:notesMasterIdLst>
  <p:sldIdLst>
    <p:sldId id="256" r:id="rId3"/>
    <p:sldId id="258" r:id="rId4"/>
    <p:sldId id="294" r:id="rId5"/>
    <p:sldId id="261" r:id="rId6"/>
    <p:sldId id="272" r:id="rId7"/>
    <p:sldId id="280" r:id="rId8"/>
    <p:sldId id="286" r:id="rId9"/>
    <p:sldId id="298" r:id="rId10"/>
    <p:sldId id="299" r:id="rId11"/>
    <p:sldId id="300" r:id="rId12"/>
    <p:sldId id="302" r:id="rId13"/>
    <p:sldId id="303" r:id="rId14"/>
    <p:sldId id="306" r:id="rId15"/>
    <p:sldId id="307" r:id="rId16"/>
    <p:sldId id="308" r:id="rId17"/>
    <p:sldId id="309" r:id="rId18"/>
    <p:sldId id="310" r:id="rId19"/>
    <p:sldId id="311" r:id="rId20"/>
    <p:sldId id="313" r:id="rId21"/>
    <p:sldId id="314" r:id="rId22"/>
    <p:sldId id="315" r:id="rId23"/>
    <p:sldId id="316" r:id="rId24"/>
    <p:sldId id="318" r:id="rId25"/>
    <p:sldId id="319" r:id="rId26"/>
    <p:sldId id="320" r:id="rId27"/>
    <p:sldId id="325" r:id="rId28"/>
    <p:sldId id="326" r:id="rId29"/>
    <p:sldId id="327" r:id="rId30"/>
    <p:sldId id="330" r:id="rId31"/>
    <p:sldId id="333" r:id="rId32"/>
    <p:sldId id="334" r:id="rId33"/>
    <p:sldId id="331" r:id="rId3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529E"/>
    <a:srgbClr val="5494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86" d="100"/>
          <a:sy n="86" d="100"/>
        </p:scale>
        <p:origin x="514" y="62"/>
      </p:cViewPr>
      <p:guideLst>
        <p:guide orient="horz" pos="2159"/>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2816\Desktop\&#22791;&#20221;xlsx.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2816\Desktop\&#24180;&#22806;&#36152;&#36135;&#29289;&#21534;&#21520;&#37327;&#22312;3&#20159;&#21544;&#20197;&#19978;&#28207;&#2147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b="1" i="0">
                <a:effectLst/>
              </a:rPr>
              <a:t>珠江三角洲地区年货物吞吐量、外贸货物吞吐量、集装箱吞吐量柱状图（单位：亿吨）</a:t>
            </a:r>
            <a:endParaRPr lang="zh-CN" altLang="en-US" sz="1000" b="1">
              <a:effectLst/>
            </a:endParaRPr>
          </a:p>
        </c:rich>
      </c:tx>
      <c:layout>
        <c:manualLayout>
          <c:xMode val="edge"/>
          <c:yMode val="edge"/>
          <c:x val="0.10555555555555556"/>
          <c:y val="5.12820512820512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'C:\Users\12816\Desktop\全国海港数据\[图表.xlsx]Sheet1'!$F$1</c:f>
              <c:strCache>
                <c:ptCount val="1"/>
                <c:pt idx="0">
                  <c:v>YearPCT</c:v>
                </c:pt>
              </c:strCache>
            </c:strRef>
          </c:tx>
          <c:spPr>
            <a:solidFill>
              <a:schemeClr val="accent1"/>
            </a:solidFill>
            <a:ln>
              <a:noFill/>
            </a:ln>
            <a:effectLst/>
            <a:sp3d/>
          </c:spPr>
          <c:invertIfNegative val="0"/>
          <c:cat>
            <c:strRef>
              <c:f>[1]Sheet1!$D$2:$D$15</c:f>
              <c:strCache>
                <c:ptCount val="14"/>
                <c:pt idx="0">
                  <c:v>广州港</c:v>
                </c:pt>
                <c:pt idx="1">
                  <c:v>深圳港</c:v>
                </c:pt>
                <c:pt idx="2">
                  <c:v>湛江港</c:v>
                </c:pt>
                <c:pt idx="3">
                  <c:v>东莞港</c:v>
                </c:pt>
                <c:pt idx="4">
                  <c:v>珠海港</c:v>
                </c:pt>
                <c:pt idx="5">
                  <c:v>惠州港</c:v>
                </c:pt>
                <c:pt idx="6">
                  <c:v>江门港</c:v>
                </c:pt>
                <c:pt idx="7">
                  <c:v>阳江港</c:v>
                </c:pt>
                <c:pt idx="8">
                  <c:v>汕头港</c:v>
                </c:pt>
                <c:pt idx="9">
                  <c:v>茂名港</c:v>
                </c:pt>
                <c:pt idx="10">
                  <c:v>揭阳港</c:v>
                </c:pt>
                <c:pt idx="11">
                  <c:v>汕尾港</c:v>
                </c:pt>
                <c:pt idx="12">
                  <c:v>中山港</c:v>
                </c:pt>
                <c:pt idx="13">
                  <c:v>潮州港</c:v>
                </c:pt>
              </c:strCache>
            </c:strRef>
          </c:cat>
          <c:val>
            <c:numRef>
              <c:f>[1]Sheet1!$F$2:$F$15</c:f>
              <c:numCache>
                <c:formatCode>General</c:formatCode>
                <c:ptCount val="14"/>
                <c:pt idx="0">
                  <c:v>60616</c:v>
                </c:pt>
                <c:pt idx="1">
                  <c:v>25785</c:v>
                </c:pt>
                <c:pt idx="2">
                  <c:v>21570</c:v>
                </c:pt>
                <c:pt idx="3">
                  <c:v>19032</c:v>
                </c:pt>
                <c:pt idx="4">
                  <c:v>13838</c:v>
                </c:pt>
                <c:pt idx="5">
                  <c:v>8353</c:v>
                </c:pt>
                <c:pt idx="6">
                  <c:v>4479</c:v>
                </c:pt>
                <c:pt idx="7">
                  <c:v>3235</c:v>
                </c:pt>
                <c:pt idx="8">
                  <c:v>3155</c:v>
                </c:pt>
                <c:pt idx="9">
                  <c:v>2508</c:v>
                </c:pt>
                <c:pt idx="10">
                  <c:v>1898</c:v>
                </c:pt>
                <c:pt idx="11">
                  <c:v>1310</c:v>
                </c:pt>
                <c:pt idx="12">
                  <c:v>1269</c:v>
                </c:pt>
                <c:pt idx="13">
                  <c:v>824</c:v>
                </c:pt>
              </c:numCache>
            </c:numRef>
          </c:val>
          <c:extLst>
            <c:ext xmlns:c16="http://schemas.microsoft.com/office/drawing/2014/chart" uri="{C3380CC4-5D6E-409C-BE32-E72D297353CC}">
              <c16:uniqueId val="{00000000-C4A4-4B7F-B32F-36F121D72F3B}"/>
            </c:ext>
          </c:extLst>
        </c:ser>
        <c:ser>
          <c:idx val="1"/>
          <c:order val="1"/>
          <c:tx>
            <c:strRef>
              <c:f>'C:\Users\12816\Desktop\全国海港数据\[图表.xlsx]Sheet1'!$H$1</c:f>
              <c:strCache>
                <c:ptCount val="1"/>
                <c:pt idx="0">
                  <c:v>YearFTCT</c:v>
                </c:pt>
              </c:strCache>
            </c:strRef>
          </c:tx>
          <c:spPr>
            <a:solidFill>
              <a:schemeClr val="accent2"/>
            </a:solidFill>
            <a:ln>
              <a:noFill/>
            </a:ln>
            <a:effectLst/>
            <a:sp3d/>
          </c:spPr>
          <c:invertIfNegative val="0"/>
          <c:cat>
            <c:strRef>
              <c:f>[1]Sheet1!$D$2:$D$15</c:f>
              <c:strCache>
                <c:ptCount val="14"/>
                <c:pt idx="0">
                  <c:v>广州港</c:v>
                </c:pt>
                <c:pt idx="1">
                  <c:v>深圳港</c:v>
                </c:pt>
                <c:pt idx="2">
                  <c:v>湛江港</c:v>
                </c:pt>
                <c:pt idx="3">
                  <c:v>东莞港</c:v>
                </c:pt>
                <c:pt idx="4">
                  <c:v>珠海港</c:v>
                </c:pt>
                <c:pt idx="5">
                  <c:v>惠州港</c:v>
                </c:pt>
                <c:pt idx="6">
                  <c:v>江门港</c:v>
                </c:pt>
                <c:pt idx="7">
                  <c:v>阳江港</c:v>
                </c:pt>
                <c:pt idx="8">
                  <c:v>汕头港</c:v>
                </c:pt>
                <c:pt idx="9">
                  <c:v>茂名港</c:v>
                </c:pt>
                <c:pt idx="10">
                  <c:v>揭阳港</c:v>
                </c:pt>
                <c:pt idx="11">
                  <c:v>汕尾港</c:v>
                </c:pt>
                <c:pt idx="12">
                  <c:v>中山港</c:v>
                </c:pt>
                <c:pt idx="13">
                  <c:v>潮州港</c:v>
                </c:pt>
              </c:strCache>
            </c:strRef>
          </c:cat>
          <c:val>
            <c:numRef>
              <c:f>[1]Sheet1!$H$2:$H$15</c:f>
              <c:numCache>
                <c:formatCode>General</c:formatCode>
                <c:ptCount val="14"/>
                <c:pt idx="0">
                  <c:v>14229</c:v>
                </c:pt>
                <c:pt idx="1">
                  <c:v>17829</c:v>
                </c:pt>
                <c:pt idx="2">
                  <c:v>8983</c:v>
                </c:pt>
                <c:pt idx="3">
                  <c:v>3534</c:v>
                </c:pt>
                <c:pt idx="4">
                  <c:v>3014</c:v>
                </c:pt>
                <c:pt idx="5">
                  <c:v>3629</c:v>
                </c:pt>
                <c:pt idx="6">
                  <c:v>240</c:v>
                </c:pt>
                <c:pt idx="7">
                  <c:v>1456</c:v>
                </c:pt>
                <c:pt idx="8">
                  <c:v>1407</c:v>
                </c:pt>
                <c:pt idx="9">
                  <c:v>1542</c:v>
                </c:pt>
                <c:pt idx="10">
                  <c:v>104</c:v>
                </c:pt>
                <c:pt idx="11">
                  <c:v>282</c:v>
                </c:pt>
                <c:pt idx="12">
                  <c:v>562</c:v>
                </c:pt>
                <c:pt idx="13">
                  <c:v>554</c:v>
                </c:pt>
              </c:numCache>
            </c:numRef>
          </c:val>
          <c:extLst>
            <c:ext xmlns:c16="http://schemas.microsoft.com/office/drawing/2014/chart" uri="{C3380CC4-5D6E-409C-BE32-E72D297353CC}">
              <c16:uniqueId val="{00000001-C4A4-4B7F-B32F-36F121D72F3B}"/>
            </c:ext>
          </c:extLst>
        </c:ser>
        <c:ser>
          <c:idx val="2"/>
          <c:order val="2"/>
          <c:tx>
            <c:strRef>
              <c:f>'C:\Users\12816\Desktop\全国海港数据\[图表.xlsx]Sheet1'!$J$1</c:f>
              <c:strCache>
                <c:ptCount val="1"/>
                <c:pt idx="0">
                  <c:v>YearPCHT</c:v>
                </c:pt>
              </c:strCache>
            </c:strRef>
          </c:tx>
          <c:spPr>
            <a:solidFill>
              <a:schemeClr val="accent3"/>
            </a:solidFill>
            <a:ln>
              <a:noFill/>
            </a:ln>
            <a:effectLst/>
            <a:sp3d/>
          </c:spPr>
          <c:invertIfNegative val="0"/>
          <c:cat>
            <c:strRef>
              <c:f>[1]Sheet1!$D$2:$D$15</c:f>
              <c:strCache>
                <c:ptCount val="14"/>
                <c:pt idx="0">
                  <c:v>广州港</c:v>
                </c:pt>
                <c:pt idx="1">
                  <c:v>深圳港</c:v>
                </c:pt>
                <c:pt idx="2">
                  <c:v>湛江港</c:v>
                </c:pt>
                <c:pt idx="3">
                  <c:v>东莞港</c:v>
                </c:pt>
                <c:pt idx="4">
                  <c:v>珠海港</c:v>
                </c:pt>
                <c:pt idx="5">
                  <c:v>惠州港</c:v>
                </c:pt>
                <c:pt idx="6">
                  <c:v>江门港</c:v>
                </c:pt>
                <c:pt idx="7">
                  <c:v>阳江港</c:v>
                </c:pt>
                <c:pt idx="8">
                  <c:v>汕头港</c:v>
                </c:pt>
                <c:pt idx="9">
                  <c:v>茂名港</c:v>
                </c:pt>
                <c:pt idx="10">
                  <c:v>揭阳港</c:v>
                </c:pt>
                <c:pt idx="11">
                  <c:v>汕尾港</c:v>
                </c:pt>
                <c:pt idx="12">
                  <c:v>中山港</c:v>
                </c:pt>
                <c:pt idx="13">
                  <c:v>潮州港</c:v>
                </c:pt>
              </c:strCache>
            </c:strRef>
          </c:cat>
          <c:val>
            <c:numRef>
              <c:f>[1]Sheet1!$J$2:$J$15</c:f>
              <c:numCache>
                <c:formatCode>General</c:formatCode>
                <c:ptCount val="14"/>
                <c:pt idx="0">
                  <c:v>2283</c:v>
                </c:pt>
                <c:pt idx="1">
                  <c:v>2577</c:v>
                </c:pt>
                <c:pt idx="2">
                  <c:v>112</c:v>
                </c:pt>
                <c:pt idx="3">
                  <c:v>368</c:v>
                </c:pt>
                <c:pt idx="4">
                  <c:v>256</c:v>
                </c:pt>
                <c:pt idx="5">
                  <c:v>24</c:v>
                </c:pt>
                <c:pt idx="6">
                  <c:v>67</c:v>
                </c:pt>
                <c:pt idx="7">
                  <c:v>5</c:v>
                </c:pt>
                <c:pt idx="8">
                  <c:v>135</c:v>
                </c:pt>
                <c:pt idx="9">
                  <c:v>9</c:v>
                </c:pt>
                <c:pt idx="10">
                  <c:v>0</c:v>
                </c:pt>
                <c:pt idx="11">
                  <c:v>0</c:v>
                </c:pt>
                <c:pt idx="12">
                  <c:v>141</c:v>
                </c:pt>
                <c:pt idx="13">
                  <c:v>0</c:v>
                </c:pt>
              </c:numCache>
            </c:numRef>
          </c:val>
          <c:extLst>
            <c:ext xmlns:c16="http://schemas.microsoft.com/office/drawing/2014/chart" uri="{C3380CC4-5D6E-409C-BE32-E72D297353CC}">
              <c16:uniqueId val="{00000002-C4A4-4B7F-B32F-36F121D72F3B}"/>
            </c:ext>
          </c:extLst>
        </c:ser>
        <c:dLbls>
          <c:showLegendKey val="0"/>
          <c:showVal val="0"/>
          <c:showCatName val="0"/>
          <c:showSerName val="0"/>
          <c:showPercent val="0"/>
          <c:showBubbleSize val="0"/>
        </c:dLbls>
        <c:gapWidth val="150"/>
        <c:shape val="box"/>
        <c:axId val="727729824"/>
        <c:axId val="727729168"/>
        <c:axId val="0"/>
      </c:bar3DChart>
      <c:catAx>
        <c:axId val="7277298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7729168"/>
        <c:crosses val="autoZero"/>
        <c:auto val="1"/>
        <c:lblAlgn val="ctr"/>
        <c:lblOffset val="100"/>
        <c:noMultiLvlLbl val="0"/>
      </c:catAx>
      <c:valAx>
        <c:axId val="727729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7729824"/>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1</a:t>
            </a:r>
            <a:r>
              <a:rPr lang="zh-CN" altLang="zh-CN"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月份至</a:t>
            </a:r>
            <a:r>
              <a:rPr lang="en-US" altLang="zh-CN"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12</a:t>
            </a:r>
            <a:r>
              <a:rPr lang="zh-CN" altLang="zh-CN"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月份的月外贸货物吞吐量</a:t>
            </a:r>
            <a:r>
              <a:rPr lang="en-US" altLang="zh-CN"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  </a:t>
            </a:r>
            <a:r>
              <a:rPr lang="zh-CN" altLang="en-US" sz="1200" b="0" i="0" u="none" strike="noStrike" baseline="0">
                <a:effectLst/>
                <a:latin typeface="宋体" panose="02010600030101010101" pitchFamily="2" charset="-122"/>
                <a:ea typeface="宋体" panose="02010600030101010101" pitchFamily="2" charset="-122"/>
                <a:cs typeface="Times New Roman" panose="02020603050405020304" pitchFamily="18" charset="0"/>
              </a:rPr>
              <a:t>单位（万吨）</a:t>
            </a:r>
            <a:endParaRPr lang="zh-CN" altLang="en-US" sz="1200">
              <a:latin typeface="宋体" panose="02010600030101010101" pitchFamily="2" charset="-122"/>
              <a:ea typeface="宋体" panose="02010600030101010101" pitchFamily="2" charset="-122"/>
              <a:cs typeface="Times New Roman" panose="02020603050405020304" pitchFamily="18" charset="0"/>
            </a:endParaRPr>
          </a:p>
        </c:rich>
      </c:tx>
      <c:layout>
        <c:manualLayout>
          <c:xMode val="edge"/>
          <c:yMode val="edge"/>
          <c:x val="0.1611117672790901"/>
          <c:y val="4.143646408839778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Sheet1!$A$2</c:f>
              <c:strCache>
                <c:ptCount val="1"/>
                <c:pt idx="0">
                  <c:v>青岛港</c:v>
                </c:pt>
              </c:strCache>
            </c:strRef>
          </c:tx>
          <c:spPr>
            <a:ln w="28575" cap="rnd">
              <a:solidFill>
                <a:schemeClr val="accent1"/>
              </a:solidFill>
              <a:round/>
            </a:ln>
            <a:effectLst/>
          </c:spPr>
          <c:marker>
            <c:symbol val="none"/>
          </c:marker>
          <c:cat>
            <c:strRef>
              <c:f>Sheet1!$B$1:$M$1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Sheet1!$B$2:$M$2</c:f>
              <c:numCache>
                <c:formatCode>General</c:formatCode>
                <c:ptCount val="12"/>
                <c:pt idx="0">
                  <c:v>3631</c:v>
                </c:pt>
                <c:pt idx="1">
                  <c:v>3155</c:v>
                </c:pt>
                <c:pt idx="2">
                  <c:v>3486</c:v>
                </c:pt>
                <c:pt idx="3">
                  <c:v>3301</c:v>
                </c:pt>
                <c:pt idx="4">
                  <c:v>3513</c:v>
                </c:pt>
                <c:pt idx="5">
                  <c:v>3577</c:v>
                </c:pt>
                <c:pt idx="6">
                  <c:v>3589</c:v>
                </c:pt>
                <c:pt idx="7">
                  <c:v>3686</c:v>
                </c:pt>
                <c:pt idx="8">
                  <c:v>3616</c:v>
                </c:pt>
                <c:pt idx="9">
                  <c:v>3571</c:v>
                </c:pt>
                <c:pt idx="10">
                  <c:v>3571</c:v>
                </c:pt>
                <c:pt idx="11">
                  <c:v>3296</c:v>
                </c:pt>
              </c:numCache>
            </c:numRef>
          </c:val>
          <c:smooth val="0"/>
          <c:extLst>
            <c:ext xmlns:c16="http://schemas.microsoft.com/office/drawing/2014/chart" uri="{C3380CC4-5D6E-409C-BE32-E72D297353CC}">
              <c16:uniqueId val="{00000000-7ED1-4C93-BFC7-D0EAEA9FD343}"/>
            </c:ext>
          </c:extLst>
        </c:ser>
        <c:ser>
          <c:idx val="1"/>
          <c:order val="1"/>
          <c:tx>
            <c:strRef>
              <c:f>Sheet1!$A$3</c:f>
              <c:strCache>
                <c:ptCount val="1"/>
                <c:pt idx="0">
                  <c:v>日照港</c:v>
                </c:pt>
              </c:strCache>
            </c:strRef>
          </c:tx>
          <c:spPr>
            <a:ln w="28575" cap="rnd">
              <a:solidFill>
                <a:schemeClr val="accent2"/>
              </a:solidFill>
              <a:round/>
            </a:ln>
            <a:effectLst/>
          </c:spPr>
          <c:marker>
            <c:symbol val="none"/>
          </c:marker>
          <c:cat>
            <c:strRef>
              <c:f>Sheet1!$B$1:$M$1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Sheet1!$B$3:$M$3</c:f>
              <c:numCache>
                <c:formatCode>General</c:formatCode>
                <c:ptCount val="12"/>
                <c:pt idx="0">
                  <c:v>2748</c:v>
                </c:pt>
                <c:pt idx="1">
                  <c:v>2507</c:v>
                </c:pt>
                <c:pt idx="2">
                  <c:v>2649</c:v>
                </c:pt>
                <c:pt idx="3">
                  <c:v>2442</c:v>
                </c:pt>
                <c:pt idx="4">
                  <c:v>2548</c:v>
                </c:pt>
                <c:pt idx="5">
                  <c:v>2593</c:v>
                </c:pt>
                <c:pt idx="6">
                  <c:v>2621</c:v>
                </c:pt>
                <c:pt idx="7">
                  <c:v>2491</c:v>
                </c:pt>
                <c:pt idx="8">
                  <c:v>2579</c:v>
                </c:pt>
                <c:pt idx="9">
                  <c:v>2636</c:v>
                </c:pt>
                <c:pt idx="10">
                  <c:v>2546</c:v>
                </c:pt>
                <c:pt idx="11">
                  <c:v>1999</c:v>
                </c:pt>
              </c:numCache>
            </c:numRef>
          </c:val>
          <c:smooth val="0"/>
          <c:extLst>
            <c:ext xmlns:c16="http://schemas.microsoft.com/office/drawing/2014/chart" uri="{C3380CC4-5D6E-409C-BE32-E72D297353CC}">
              <c16:uniqueId val="{00000001-7ED1-4C93-BFC7-D0EAEA9FD343}"/>
            </c:ext>
          </c:extLst>
        </c:ser>
        <c:ser>
          <c:idx val="2"/>
          <c:order val="2"/>
          <c:tx>
            <c:strRef>
              <c:f>Sheet1!$A$4</c:f>
              <c:strCache>
                <c:ptCount val="1"/>
                <c:pt idx="0">
                  <c:v>上海港</c:v>
                </c:pt>
              </c:strCache>
            </c:strRef>
          </c:tx>
          <c:spPr>
            <a:ln w="28575" cap="rnd">
              <a:solidFill>
                <a:schemeClr val="tx1"/>
              </a:solidFill>
              <a:round/>
            </a:ln>
            <a:effectLst/>
          </c:spPr>
          <c:marker>
            <c:symbol val="none"/>
          </c:marker>
          <c:cat>
            <c:strRef>
              <c:f>Sheet1!$B$1:$M$1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Sheet1!$B$4:$M$4</c:f>
              <c:numCache>
                <c:formatCode>General</c:formatCode>
                <c:ptCount val="12"/>
                <c:pt idx="0">
                  <c:v>3542</c:v>
                </c:pt>
                <c:pt idx="1">
                  <c:v>2649</c:v>
                </c:pt>
                <c:pt idx="2">
                  <c:v>3560</c:v>
                </c:pt>
                <c:pt idx="3">
                  <c:v>3358</c:v>
                </c:pt>
                <c:pt idx="4">
                  <c:v>3475</c:v>
                </c:pt>
                <c:pt idx="5">
                  <c:v>3401</c:v>
                </c:pt>
                <c:pt idx="6">
                  <c:v>3455</c:v>
                </c:pt>
                <c:pt idx="7">
                  <c:v>3356</c:v>
                </c:pt>
                <c:pt idx="8">
                  <c:v>3261</c:v>
                </c:pt>
                <c:pt idx="9">
                  <c:v>3312</c:v>
                </c:pt>
                <c:pt idx="10">
                  <c:v>3244</c:v>
                </c:pt>
                <c:pt idx="11">
                  <c:v>3050</c:v>
                </c:pt>
              </c:numCache>
            </c:numRef>
          </c:val>
          <c:smooth val="0"/>
          <c:extLst>
            <c:ext xmlns:c16="http://schemas.microsoft.com/office/drawing/2014/chart" uri="{C3380CC4-5D6E-409C-BE32-E72D297353CC}">
              <c16:uniqueId val="{00000002-7ED1-4C93-BFC7-D0EAEA9FD343}"/>
            </c:ext>
          </c:extLst>
        </c:ser>
        <c:ser>
          <c:idx val="3"/>
          <c:order val="3"/>
          <c:tx>
            <c:strRef>
              <c:f>Sheet1!$A$5</c:f>
              <c:strCache>
                <c:ptCount val="1"/>
                <c:pt idx="0">
                  <c:v>宁波港</c:v>
                </c:pt>
              </c:strCache>
            </c:strRef>
          </c:tx>
          <c:spPr>
            <a:ln w="28575" cap="rnd">
              <a:solidFill>
                <a:schemeClr val="accent4"/>
              </a:solidFill>
              <a:round/>
            </a:ln>
            <a:effectLst/>
          </c:spPr>
          <c:marker>
            <c:symbol val="none"/>
          </c:marker>
          <c:cat>
            <c:strRef>
              <c:f>Sheet1!$B$1:$M$1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Sheet1!$B$5:$M$5</c:f>
              <c:numCache>
                <c:formatCode>General</c:formatCode>
                <c:ptCount val="12"/>
                <c:pt idx="0">
                  <c:v>3311</c:v>
                </c:pt>
                <c:pt idx="1">
                  <c:v>2618</c:v>
                </c:pt>
                <c:pt idx="2">
                  <c:v>2854</c:v>
                </c:pt>
                <c:pt idx="3">
                  <c:v>2712</c:v>
                </c:pt>
                <c:pt idx="4">
                  <c:v>3088</c:v>
                </c:pt>
                <c:pt idx="5">
                  <c:v>3077</c:v>
                </c:pt>
                <c:pt idx="6">
                  <c:v>3036</c:v>
                </c:pt>
                <c:pt idx="7">
                  <c:v>3066</c:v>
                </c:pt>
                <c:pt idx="8">
                  <c:v>2855</c:v>
                </c:pt>
                <c:pt idx="9">
                  <c:v>2872</c:v>
                </c:pt>
                <c:pt idx="10">
                  <c:v>2992</c:v>
                </c:pt>
                <c:pt idx="11">
                  <c:v>2777</c:v>
                </c:pt>
              </c:numCache>
            </c:numRef>
          </c:val>
          <c:smooth val="0"/>
          <c:extLst>
            <c:ext xmlns:c16="http://schemas.microsoft.com/office/drawing/2014/chart" uri="{C3380CC4-5D6E-409C-BE32-E72D297353CC}">
              <c16:uniqueId val="{00000003-7ED1-4C93-BFC7-D0EAEA9FD343}"/>
            </c:ext>
          </c:extLst>
        </c:ser>
        <c:dLbls>
          <c:showLegendKey val="0"/>
          <c:showVal val="0"/>
          <c:showCatName val="0"/>
          <c:showSerName val="0"/>
          <c:showPercent val="0"/>
          <c:showBubbleSize val="0"/>
        </c:dLbls>
        <c:smooth val="0"/>
        <c:axId val="550416056"/>
        <c:axId val="550410480"/>
      </c:lineChart>
      <c:catAx>
        <c:axId val="550416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0410480"/>
        <c:crosses val="autoZero"/>
        <c:auto val="1"/>
        <c:lblAlgn val="ctr"/>
        <c:lblOffset val="100"/>
        <c:noMultiLvlLbl val="0"/>
      </c:catAx>
      <c:valAx>
        <c:axId val="550410480"/>
        <c:scaling>
          <c:orientation val="minMax"/>
          <c:min val="1500"/>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50416056"/>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887AC20-8C1D-44D7-B35A-E6F76E68648C}" type="datetimeFigureOut">
              <a:rPr lang="zh-CN" altLang="en-US" smtClean="0"/>
              <a:t>2020/3/13</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679C7271-7ECD-45B6-A4AF-14DDD8E71812}" type="slidenum">
              <a:rPr lang="zh-CN" altLang="en-US" smtClean="0"/>
              <a:t>‹#›</a:t>
            </a:fld>
            <a:endParaRPr lang="zh-CN" altLang="en-US"/>
          </a:p>
        </p:txBody>
      </p:sp>
    </p:spTree>
    <p:extLst>
      <p:ext uri="{BB962C8B-B14F-4D97-AF65-F5344CB8AC3E}">
        <p14:creationId xmlns:p14="http://schemas.microsoft.com/office/powerpoint/2010/main" val="90497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accent6"/>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6" name="对角圆角矩形 5"/>
          <p:cNvSpPr/>
          <p:nvPr userDrawn="1"/>
        </p:nvSpPr>
        <p:spPr>
          <a:xfrm flipH="1">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A473D-8055-43E1-A01D-B0413067B7D8}" type="datetimeFigureOut">
              <a:rPr lang="zh-CN" altLang="en-US" smtClean="0"/>
              <a:t>2020/3/13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EB8D81A-C667-4EE5-93BD-6120260630F3}"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背景">
    <p:bg>
      <p:bgPr>
        <a:solidFill>
          <a:schemeClr val="bg2"/>
        </a:solidFill>
        <a:effectLst/>
      </p:bgPr>
    </p:bg>
    <p:spTree>
      <p:nvGrpSpPr>
        <p:cNvPr id="1" name=""/>
        <p:cNvGrpSpPr/>
        <p:nvPr/>
      </p:nvGrpSpPr>
      <p:grpSpPr>
        <a:xfrm>
          <a:off x="0" y="0"/>
          <a:ext cx="0" cy="0"/>
          <a:chOff x="0" y="0"/>
          <a:chExt cx="0" cy="0"/>
        </a:xfrm>
      </p:grpSpPr>
      <p:sp>
        <p:nvSpPr>
          <p:cNvPr id="7" name="图片占位符 9"/>
          <p:cNvSpPr>
            <a:spLocks noGrp="1"/>
          </p:cNvSpPr>
          <p:nvPr>
            <p:ph type="pic" sz="quarter" idx="13" hasCustomPrompt="1"/>
          </p:nvPr>
        </p:nvSpPr>
        <p:spPr>
          <a:xfrm>
            <a:off x="183526" y="301839"/>
            <a:ext cx="7882284" cy="443365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8" name="图片占位符 9"/>
          <p:cNvSpPr>
            <a:spLocks noGrp="1"/>
          </p:cNvSpPr>
          <p:nvPr>
            <p:ph type="pic" sz="quarter" idx="14" hasCustomPrompt="1"/>
          </p:nvPr>
        </p:nvSpPr>
        <p:spPr>
          <a:xfrm>
            <a:off x="8174953" y="287325"/>
            <a:ext cx="3856784" cy="2169374"/>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9" name="图片占位符 9"/>
          <p:cNvSpPr>
            <a:spLocks noGrp="1"/>
          </p:cNvSpPr>
          <p:nvPr>
            <p:ph type="pic" sz="quarter" idx="15" hasCustomPrompt="1"/>
          </p:nvPr>
        </p:nvSpPr>
        <p:spPr>
          <a:xfrm>
            <a:off x="8174953" y="2575658"/>
            <a:ext cx="3856784" cy="2169374"/>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背景">
    <p:bg>
      <p:bgPr>
        <a:solidFill>
          <a:schemeClr val="bg1"/>
        </a:solidFill>
        <a:effectLst/>
      </p:bgPr>
    </p:bg>
    <p:spTree>
      <p:nvGrpSpPr>
        <p:cNvPr id="1" name=""/>
        <p:cNvGrpSpPr/>
        <p:nvPr/>
      </p:nvGrpSpPr>
      <p:grpSpPr>
        <a:xfrm>
          <a:off x="0" y="0"/>
          <a:ext cx="0" cy="0"/>
          <a:chOff x="0" y="0"/>
          <a:chExt cx="0" cy="0"/>
        </a:xfrm>
      </p:grpSpPr>
      <p:sp>
        <p:nvSpPr>
          <p:cNvPr id="6" name="图片占位符 9"/>
          <p:cNvSpPr>
            <a:spLocks noGrp="1"/>
          </p:cNvSpPr>
          <p:nvPr>
            <p:ph type="pic" sz="quarter" idx="13" hasCustomPrompt="1"/>
          </p:nvPr>
        </p:nvSpPr>
        <p:spPr>
          <a:xfrm>
            <a:off x="631384" y="347886"/>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8" name="图片占位符 9"/>
          <p:cNvSpPr>
            <a:spLocks noGrp="1"/>
          </p:cNvSpPr>
          <p:nvPr>
            <p:ph type="pic" sz="quarter" idx="15" hasCustomPrompt="1"/>
          </p:nvPr>
        </p:nvSpPr>
        <p:spPr>
          <a:xfrm>
            <a:off x="4300500" y="347886"/>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9" name="图片占位符 9"/>
          <p:cNvSpPr>
            <a:spLocks noGrp="1"/>
          </p:cNvSpPr>
          <p:nvPr>
            <p:ph type="pic" sz="quarter" idx="16" hasCustomPrompt="1"/>
          </p:nvPr>
        </p:nvSpPr>
        <p:spPr>
          <a:xfrm>
            <a:off x="7969616" y="347886"/>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0" name="图片占位符 9"/>
          <p:cNvSpPr>
            <a:spLocks noGrp="1"/>
          </p:cNvSpPr>
          <p:nvPr>
            <p:ph type="pic" sz="quarter" idx="17" hasCustomPrompt="1"/>
          </p:nvPr>
        </p:nvSpPr>
        <p:spPr>
          <a:xfrm>
            <a:off x="631384" y="2423590"/>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1" name="图片占位符 9"/>
          <p:cNvSpPr>
            <a:spLocks noGrp="1"/>
          </p:cNvSpPr>
          <p:nvPr>
            <p:ph type="pic" sz="quarter" idx="18" hasCustomPrompt="1"/>
          </p:nvPr>
        </p:nvSpPr>
        <p:spPr>
          <a:xfrm>
            <a:off x="4300500" y="2423590"/>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2" name="图片占位符 9"/>
          <p:cNvSpPr>
            <a:spLocks noGrp="1"/>
          </p:cNvSpPr>
          <p:nvPr>
            <p:ph type="pic" sz="quarter" idx="19" hasCustomPrompt="1"/>
          </p:nvPr>
        </p:nvSpPr>
        <p:spPr>
          <a:xfrm>
            <a:off x="7969616" y="2423590"/>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3" name="图片占位符 9"/>
          <p:cNvSpPr>
            <a:spLocks noGrp="1"/>
          </p:cNvSpPr>
          <p:nvPr>
            <p:ph type="pic" sz="quarter" idx="20" hasCustomPrompt="1"/>
          </p:nvPr>
        </p:nvSpPr>
        <p:spPr>
          <a:xfrm>
            <a:off x="631384" y="4499294"/>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4" name="图片占位符 9"/>
          <p:cNvSpPr>
            <a:spLocks noGrp="1"/>
          </p:cNvSpPr>
          <p:nvPr>
            <p:ph type="pic" sz="quarter" idx="21" hasCustomPrompt="1"/>
          </p:nvPr>
        </p:nvSpPr>
        <p:spPr>
          <a:xfrm>
            <a:off x="4300500" y="4499294"/>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5" name="图片占位符 9"/>
          <p:cNvSpPr>
            <a:spLocks noGrp="1"/>
          </p:cNvSpPr>
          <p:nvPr>
            <p:ph type="pic" sz="quarter" idx="22" hasCustomPrompt="1"/>
          </p:nvPr>
        </p:nvSpPr>
        <p:spPr>
          <a:xfrm>
            <a:off x="7969616" y="4499294"/>
            <a:ext cx="3574901" cy="20108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背景">
    <p:bg>
      <p:bgPr>
        <a:solidFill>
          <a:schemeClr val="bg2"/>
        </a:solidFill>
        <a:effectLst/>
      </p:bgPr>
    </p:bg>
    <p:spTree>
      <p:nvGrpSpPr>
        <p:cNvPr id="1" name=""/>
        <p:cNvGrpSpPr/>
        <p:nvPr/>
      </p:nvGrpSpPr>
      <p:grpSpPr>
        <a:xfrm>
          <a:off x="0" y="0"/>
          <a:ext cx="0" cy="0"/>
          <a:chOff x="0" y="0"/>
          <a:chExt cx="0" cy="0"/>
        </a:xfrm>
      </p:grpSpPr>
      <p:sp>
        <p:nvSpPr>
          <p:cNvPr id="6" name="图片占位符 9"/>
          <p:cNvSpPr>
            <a:spLocks noGrp="1"/>
          </p:cNvSpPr>
          <p:nvPr>
            <p:ph type="pic" sz="quarter" idx="13" hasCustomPrompt="1"/>
          </p:nvPr>
        </p:nvSpPr>
        <p:spPr>
          <a:xfrm>
            <a:off x="947430" y="523274"/>
            <a:ext cx="5109526" cy="28740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9" name="图片占位符 9"/>
          <p:cNvSpPr>
            <a:spLocks noGrp="1"/>
          </p:cNvSpPr>
          <p:nvPr>
            <p:ph type="pic" sz="quarter" idx="16" hasCustomPrompt="1"/>
          </p:nvPr>
        </p:nvSpPr>
        <p:spPr>
          <a:xfrm>
            <a:off x="6136402" y="523274"/>
            <a:ext cx="5109526" cy="28740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3" name="图片占位符 9"/>
          <p:cNvSpPr>
            <a:spLocks noGrp="1"/>
          </p:cNvSpPr>
          <p:nvPr>
            <p:ph type="pic" sz="quarter" idx="20" hasCustomPrompt="1"/>
          </p:nvPr>
        </p:nvSpPr>
        <p:spPr>
          <a:xfrm>
            <a:off x="947430" y="3469401"/>
            <a:ext cx="5109526" cy="28740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
        <p:nvSpPr>
          <p:cNvPr id="15" name="图片占位符 9"/>
          <p:cNvSpPr>
            <a:spLocks noGrp="1"/>
          </p:cNvSpPr>
          <p:nvPr>
            <p:ph type="pic" sz="quarter" idx="22" hasCustomPrompt="1"/>
          </p:nvPr>
        </p:nvSpPr>
        <p:spPr>
          <a:xfrm>
            <a:off x="6136402" y="3469401"/>
            <a:ext cx="5109526" cy="2874020"/>
          </a:xfrm>
          <a:prstGeom prst="rect">
            <a:avLst/>
          </a:prstGeom>
        </p:spPr>
        <p:style>
          <a:lnRef idx="0">
            <a:schemeClr val="accent2"/>
          </a:lnRef>
          <a:fillRef idx="3">
            <a:schemeClr val="accent2"/>
          </a:fillRef>
          <a:effectRef idx="3">
            <a:schemeClr val="accent2"/>
          </a:effectRef>
          <a:fontRef idx="minor">
            <a:schemeClr val="lt1"/>
          </a:fontRef>
        </p:style>
        <p:txBody>
          <a:bodyPr anchor="ctr">
            <a:normAutofit/>
          </a:bodyPr>
          <a:lstStyle>
            <a:lvl1pPr marL="0" indent="0" algn="ctr">
              <a:buNone/>
              <a:defRPr sz="1975" b="1"/>
            </a:lvl1pPr>
          </a:lstStyle>
          <a:p>
            <a:r>
              <a:rPr lang="zh-CN" altLang="en-US" dirty="0"/>
              <a:t>点击中心图标添加图片</a:t>
            </a:r>
            <a:endParaRPr lang="en-US" altLang="zh-CN" dirty="0"/>
          </a:p>
          <a:p>
            <a:r>
              <a:rPr lang="en-US" altLang="zh-CN" dirty="0"/>
              <a:t>(SAYOU)</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版权声明">
    <p:spTree>
      <p:nvGrpSpPr>
        <p:cNvPr id="1" name=""/>
        <p:cNvGrpSpPr/>
        <p:nvPr/>
      </p:nvGrpSpPr>
      <p:grpSpPr>
        <a:xfrm>
          <a:off x="0" y="0"/>
          <a:ext cx="0" cy="0"/>
          <a:chOff x="0" y="0"/>
          <a:chExt cx="0" cy="0"/>
        </a:xfrm>
      </p:grpSpPr>
      <p:sp>
        <p:nvSpPr>
          <p:cNvPr id="4" name="矩形 3"/>
          <p:cNvSpPr/>
          <p:nvPr userDrawn="1"/>
        </p:nvSpPr>
        <p:spPr>
          <a:xfrm>
            <a:off x="5444248" y="3083669"/>
            <a:ext cx="1303506" cy="1303506"/>
          </a:xfrm>
          <a:prstGeom prst="rect">
            <a:avLst/>
          </a:prstGeom>
          <a:solidFill>
            <a:schemeClr val="bg1"/>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4514" tIns="32257" rIns="64514" bIns="32257" numCol="1" spcCol="0" rtlCol="0" fromWordArt="0" anchor="ctr" anchorCtr="0" forceAA="0" compatLnSpc="1">
            <a:noAutofit/>
          </a:bodyPr>
          <a:lstStyle/>
          <a:p>
            <a:pPr lvl="0" algn="ctr"/>
            <a:endParaRPr lang="zh-CN" altLang="en-US" sz="2800" b="1">
              <a:solidFill>
                <a:schemeClr val="bg1">
                  <a:lumMod val="85000"/>
                  <a:lumOff val="15000"/>
                </a:schemeClr>
              </a:solidFill>
            </a:endParaRPr>
          </a:p>
        </p:txBody>
      </p:sp>
      <p:sp>
        <p:nvSpPr>
          <p:cNvPr id="7" name="矩形 6"/>
          <p:cNvSpPr/>
          <p:nvPr userDrawn="1"/>
        </p:nvSpPr>
        <p:spPr>
          <a:xfrm>
            <a:off x="5142690" y="4587099"/>
            <a:ext cx="1906622" cy="646382"/>
          </a:xfrm>
          <a:prstGeom prst="rect">
            <a:avLst/>
          </a:prstGeom>
          <a:no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95" b="1" dirty="0">
                <a:solidFill>
                  <a:schemeClr val="tx1">
                    <a:lumMod val="85000"/>
                    <a:lumOff val="15000"/>
                  </a:schemeClr>
                </a:solidFill>
              </a:rPr>
              <a:t>微信公众号</a:t>
            </a:r>
          </a:p>
        </p:txBody>
      </p:sp>
      <p:pic>
        <p:nvPicPr>
          <p:cNvPr id="14" name="图片 13" descr="图片包含 文字, 纵横字谜&#10;&#10;已生成极高可信度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6401" y="3125822"/>
            <a:ext cx="1219200" cy="1219199"/>
          </a:xfrm>
          <a:prstGeom prst="rect">
            <a:avLst/>
          </a:prstGeom>
        </p:spPr>
      </p:pic>
      <p:sp>
        <p:nvSpPr>
          <p:cNvPr id="3" name="矩形 2"/>
          <p:cNvSpPr/>
          <p:nvPr userDrawn="1"/>
        </p:nvSpPr>
        <p:spPr>
          <a:xfrm>
            <a:off x="2731852" y="3083669"/>
            <a:ext cx="1303506" cy="1303506"/>
          </a:xfrm>
          <a:prstGeom prst="rect">
            <a:avLst/>
          </a:prstGeom>
          <a:solidFill>
            <a:schemeClr val="bg1"/>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4514" tIns="32257" rIns="64514" bIns="32257" numCol="1" spcCol="0" rtlCol="0" fromWordArt="0" anchor="ctr" anchorCtr="0" forceAA="0" compatLnSpc="1">
            <a:noAutofit/>
          </a:bodyPr>
          <a:lstStyle/>
          <a:p>
            <a:pPr lvl="0" algn="ctr"/>
            <a:endParaRPr lang="zh-CN" altLang="en-US" sz="2800" b="1">
              <a:solidFill>
                <a:schemeClr val="bg1">
                  <a:lumMod val="85000"/>
                  <a:lumOff val="15000"/>
                </a:schemeClr>
              </a:solidFill>
            </a:endParaRPr>
          </a:p>
        </p:txBody>
      </p:sp>
      <p:sp>
        <p:nvSpPr>
          <p:cNvPr id="6" name="矩形 5"/>
          <p:cNvSpPr/>
          <p:nvPr userDrawn="1"/>
        </p:nvSpPr>
        <p:spPr>
          <a:xfrm>
            <a:off x="2430294" y="4587099"/>
            <a:ext cx="1906622" cy="646382"/>
          </a:xfrm>
          <a:prstGeom prst="rect">
            <a:avLst/>
          </a:prstGeom>
          <a:no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95" b="1" dirty="0">
                <a:solidFill>
                  <a:schemeClr val="tx1">
                    <a:lumMod val="85000"/>
                    <a:lumOff val="15000"/>
                  </a:schemeClr>
                </a:solidFill>
              </a:rPr>
              <a:t>微博</a:t>
            </a:r>
          </a:p>
        </p:txBody>
      </p:sp>
      <p:grpSp>
        <p:nvGrpSpPr>
          <p:cNvPr id="16" name="组合 15"/>
          <p:cNvGrpSpPr/>
          <p:nvPr userDrawn="1"/>
        </p:nvGrpSpPr>
        <p:grpSpPr>
          <a:xfrm>
            <a:off x="2787981" y="3139797"/>
            <a:ext cx="1191249" cy="1191249"/>
            <a:chOff x="4094696" y="2530197"/>
            <a:chExt cx="1191249" cy="1191249"/>
          </a:xfrm>
        </p:grpSpPr>
        <p:sp>
          <p:nvSpPr>
            <p:cNvPr id="15" name="矩形 14"/>
            <p:cNvSpPr/>
            <p:nvPr userDrawn="1"/>
          </p:nvSpPr>
          <p:spPr>
            <a:xfrm>
              <a:off x="4094696" y="2530197"/>
              <a:ext cx="1191249" cy="1191249"/>
            </a:xfrm>
            <a:prstGeom prst="rect">
              <a:avLst/>
            </a:prstGeom>
            <a:solidFill>
              <a:schemeClr val="tx1"/>
            </a:solidFill>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345"/>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47387" y="2582888"/>
              <a:ext cx="1085866" cy="1085866"/>
            </a:xfrm>
            <a:prstGeom prst="rect">
              <a:avLst/>
            </a:prstGeom>
          </p:spPr>
        </p:pic>
      </p:grpSp>
      <p:sp>
        <p:nvSpPr>
          <p:cNvPr id="5" name="矩形 4"/>
          <p:cNvSpPr/>
          <p:nvPr userDrawn="1"/>
        </p:nvSpPr>
        <p:spPr>
          <a:xfrm>
            <a:off x="8156642" y="3083669"/>
            <a:ext cx="1303506" cy="1303506"/>
          </a:xfrm>
          <a:prstGeom prst="rect">
            <a:avLst/>
          </a:prstGeom>
          <a:solidFill>
            <a:schemeClr val="bg1"/>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4514" tIns="32257" rIns="64514" bIns="32257" numCol="1" spcCol="0" rtlCol="0" fromWordArt="0" anchor="ctr" anchorCtr="0" forceAA="0" compatLnSpc="1">
            <a:noAutofit/>
          </a:bodyPr>
          <a:lstStyle/>
          <a:p>
            <a:pPr lvl="0" algn="ctr"/>
            <a:endParaRPr lang="zh-CN" altLang="en-US" sz="2800" b="1">
              <a:solidFill>
                <a:schemeClr val="bg1">
                  <a:lumMod val="85000"/>
                  <a:lumOff val="15000"/>
                </a:schemeClr>
              </a:solidFill>
            </a:endParaRPr>
          </a:p>
        </p:txBody>
      </p:sp>
      <p:sp>
        <p:nvSpPr>
          <p:cNvPr id="8" name="矩形 7"/>
          <p:cNvSpPr/>
          <p:nvPr userDrawn="1"/>
        </p:nvSpPr>
        <p:spPr>
          <a:xfrm>
            <a:off x="7855085" y="4587099"/>
            <a:ext cx="1906622" cy="646382"/>
          </a:xfrm>
          <a:prstGeom prst="rect">
            <a:avLst/>
          </a:prstGeom>
          <a:no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95" b="1" dirty="0">
                <a:solidFill>
                  <a:schemeClr val="tx1">
                    <a:lumMod val="85000"/>
                    <a:lumOff val="15000"/>
                  </a:schemeClr>
                </a:solidFill>
                <a:latin typeface="+mj-lt"/>
              </a:rPr>
              <a:t>QQ</a:t>
            </a:r>
            <a:endParaRPr lang="zh-CN" altLang="en-US" sz="1695" b="1" dirty="0">
              <a:solidFill>
                <a:schemeClr val="tx1">
                  <a:lumMod val="85000"/>
                  <a:lumOff val="15000"/>
                </a:schemeClr>
              </a:solidFill>
              <a:latin typeface="+mj-lt"/>
            </a:endParaRPr>
          </a:p>
        </p:txBody>
      </p:sp>
      <p:grpSp>
        <p:nvGrpSpPr>
          <p:cNvPr id="19" name="组合 18"/>
          <p:cNvGrpSpPr/>
          <p:nvPr userDrawn="1"/>
        </p:nvGrpSpPr>
        <p:grpSpPr>
          <a:xfrm>
            <a:off x="8212772" y="3139797"/>
            <a:ext cx="1191249" cy="1191249"/>
            <a:chOff x="7049311" y="3295887"/>
            <a:chExt cx="1191249" cy="1191249"/>
          </a:xfrm>
        </p:grpSpPr>
        <p:sp>
          <p:nvSpPr>
            <p:cNvPr id="17" name="矩形 16"/>
            <p:cNvSpPr/>
            <p:nvPr userDrawn="1"/>
          </p:nvSpPr>
          <p:spPr>
            <a:xfrm>
              <a:off x="7049311" y="3295887"/>
              <a:ext cx="1191249" cy="1191249"/>
            </a:xfrm>
            <a:prstGeom prst="rect">
              <a:avLst/>
            </a:prstGeom>
            <a:solidFill>
              <a:schemeClr val="tx1"/>
            </a:solidFill>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345"/>
            </a:p>
          </p:txBody>
        </p:sp>
        <p:pic>
          <p:nvPicPr>
            <p:cNvPr id="18" name="图片 17"/>
            <p:cNvPicPr>
              <a:picLocks noChangeAspect="1"/>
            </p:cNvPicPr>
            <p:nvPr userDrawn="1"/>
          </p:nvPicPr>
          <p:blipFill>
            <a:blip r:embed="rId4"/>
            <a:stretch>
              <a:fillRect/>
            </a:stretch>
          </p:blipFill>
          <p:spPr>
            <a:xfrm>
              <a:off x="7095938" y="3342514"/>
              <a:ext cx="1097994" cy="1097994"/>
            </a:xfrm>
            <a:prstGeom prst="rect">
              <a:avLst/>
            </a:prstGeom>
          </p:spPr>
        </p:pic>
      </p:grpSp>
      <p:sp>
        <p:nvSpPr>
          <p:cNvPr id="21" name="矩形 20"/>
          <p:cNvSpPr/>
          <p:nvPr userDrawn="1"/>
        </p:nvSpPr>
        <p:spPr>
          <a:xfrm>
            <a:off x="5142690" y="1623060"/>
            <a:ext cx="1906622" cy="60167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b="1" dirty="0">
                <a:solidFill>
                  <a:schemeClr val="tx1">
                    <a:lumMod val="85000"/>
                    <a:lumOff val="15000"/>
                  </a:schemeClr>
                </a:solidFill>
                <a:latin typeface="+mj-ea"/>
                <a:ea typeface="+mj-ea"/>
              </a:rPr>
              <a:t>和我联系</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6965"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B75B134-9E54-4233-9AD4-A661A84126CB}"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45ECC8-A750-41F8-9F51-0C19912CE8E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_空白">
    <p:bg>
      <p:bgPr>
        <a:solidFill>
          <a:schemeClr val="accent6"/>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空白">
    <p:spTree>
      <p:nvGrpSpPr>
        <p:cNvPr id="1" name=""/>
        <p:cNvGrpSpPr/>
        <p:nvPr/>
      </p:nvGrpSpPr>
      <p:grpSpPr>
        <a:xfrm>
          <a:off x="0" y="0"/>
          <a:ext cx="0" cy="0"/>
          <a:chOff x="0" y="0"/>
          <a:chExt cx="0" cy="0"/>
        </a:xfrm>
      </p:grpSpPr>
      <p:sp>
        <p:nvSpPr>
          <p:cNvPr id="5" name="标题 4"/>
          <p:cNvSpPr>
            <a:spLocks noGrp="1"/>
          </p:cNvSpPr>
          <p:nvPr>
            <p:ph type="title"/>
          </p:nvPr>
        </p:nvSpPr>
        <p:spPr>
          <a:xfrm>
            <a:off x="3362400" y="136525"/>
            <a:ext cx="5466080" cy="617538"/>
          </a:xfrm>
        </p:spPr>
        <p:txBody>
          <a:bodyPr anchor="b">
            <a:normAutofit/>
          </a:bodyPr>
          <a:lstStyle>
            <a:lvl1pPr algn="ctr">
              <a:defRPr sz="2800"/>
            </a:lvl1pPr>
          </a:lstStyle>
          <a:p>
            <a:r>
              <a:rPr lang="zh-CN" altLang="en-US" dirty="0"/>
              <a:t>单击此处编辑母版标题样式</a:t>
            </a:r>
          </a:p>
        </p:txBody>
      </p:sp>
      <p:sp>
        <p:nvSpPr>
          <p:cNvPr id="6" name="文本占位符 2"/>
          <p:cNvSpPr>
            <a:spLocks noGrp="1"/>
          </p:cNvSpPr>
          <p:nvPr>
            <p:ph type="body" idx="1" hasCustomPrompt="1"/>
          </p:nvPr>
        </p:nvSpPr>
        <p:spPr>
          <a:xfrm>
            <a:off x="3362400" y="754064"/>
            <a:ext cx="5466080" cy="400757"/>
          </a:xfrm>
        </p:spPr>
        <p:txBody>
          <a:bodyPr>
            <a:normAutofit/>
          </a:bodyPr>
          <a:lstStyle>
            <a:lvl1pPr marL="0" indent="0" algn="ctr">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6965" indent="0">
              <a:buNone/>
              <a:defRPr sz="1600">
                <a:solidFill>
                  <a:schemeClr val="tx1">
                    <a:tint val="75000"/>
                  </a:schemeClr>
                </a:solidFill>
              </a:defRPr>
            </a:lvl9pPr>
          </a:lstStyle>
          <a:p>
            <a:r>
              <a:rPr lang="en-US" altLang="zh-CN" dirty="0"/>
              <a:t>Lorem ipsum dolor sit </a:t>
            </a:r>
            <a:r>
              <a:rPr lang="en-US" altLang="zh-CN" dirty="0" err="1"/>
              <a:t>amet</a:t>
            </a:r>
            <a:r>
              <a:rPr lang="en-US" altLang="zh-CN" dirty="0"/>
              <a:t>, </a:t>
            </a:r>
            <a:r>
              <a:rPr lang="en-US" altLang="zh-CN" dirty="0" err="1"/>
              <a:t>consectetuer</a:t>
            </a:r>
            <a:r>
              <a:rPr lang="en-US" altLang="zh-CN" dirty="0"/>
              <a:t> </a:t>
            </a:r>
            <a:r>
              <a:rPr lang="en-US" altLang="zh-CN" dirty="0" err="1"/>
              <a:t>adipiscing</a:t>
            </a:r>
            <a:r>
              <a:rPr lang="en-US" altLang="zh-CN" dirty="0"/>
              <a:t> </a:t>
            </a:r>
            <a:r>
              <a:rPr lang="en-US" altLang="zh-CN" dirty="0" err="1"/>
              <a:t>elit</a:t>
            </a:r>
            <a:r>
              <a:rPr lang="en-US" altLang="zh-CN" dirty="0"/>
              <a:t>. </a:t>
            </a:r>
          </a:p>
        </p:txBody>
      </p:sp>
      <p:cxnSp>
        <p:nvCxnSpPr>
          <p:cNvPr id="11" name="直接连接符 10"/>
          <p:cNvCxnSpPr/>
          <p:nvPr userDrawn="1"/>
        </p:nvCxnSpPr>
        <p:spPr>
          <a:xfrm>
            <a:off x="5773278" y="754063"/>
            <a:ext cx="644324" cy="0"/>
          </a:xfrm>
          <a:prstGeom prst="line">
            <a:avLst/>
          </a:prstGeom>
          <a:ln>
            <a:solidFill>
              <a:schemeClr val="tx1">
                <a:lumMod val="85000"/>
                <a:lumOff val="15000"/>
              </a:schemeClr>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2020/3/13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370">
                <a:solidFill>
                  <a:schemeClr val="tx1">
                    <a:tint val="75000"/>
                  </a:schemeClr>
                </a:solidFill>
              </a:defRPr>
            </a:lvl1pPr>
          </a:lstStyle>
          <a:p>
            <a:fld id="{0E6A473D-8055-43E1-A01D-B0413067B7D8}" type="datetimeFigureOut">
              <a:rPr lang="zh-CN" altLang="en-US" smtClean="0"/>
              <a:t>2020/3/13</a:t>
            </a:fld>
            <a:endParaRPr lang="zh-CN" altLang="en-US"/>
          </a:p>
        </p:txBody>
      </p:sp>
      <p:sp>
        <p:nvSpPr>
          <p:cNvPr id="5" name="Footer Placeholder 4"/>
          <p:cNvSpPr>
            <a:spLocks noGrp="1"/>
          </p:cNvSpPr>
          <p:nvPr>
            <p:ph type="ftr" sz="quarter" idx="3"/>
          </p:nvPr>
        </p:nvSpPr>
        <p:spPr>
          <a:xfrm>
            <a:off x="4038600" y="6356352"/>
            <a:ext cx="4114801" cy="365125"/>
          </a:xfrm>
          <a:prstGeom prst="rect">
            <a:avLst/>
          </a:prstGeom>
        </p:spPr>
        <p:txBody>
          <a:bodyPr vert="horz" lIns="91440" tIns="45720" rIns="91440" bIns="45720" rtlCol="0" anchor="ctr"/>
          <a:lstStyle>
            <a:lvl1pPr algn="ctr">
              <a:defRPr sz="137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370">
                <a:solidFill>
                  <a:schemeClr val="tx1">
                    <a:tint val="75000"/>
                  </a:schemeClr>
                </a:solidFill>
              </a:defRPr>
            </a:lvl1pPr>
          </a:lstStyle>
          <a:p>
            <a:fld id="{0EB8D81A-C667-4EE5-93BD-6120260630F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txStyles>
    <p:titleStyle>
      <a:lvl1pPr algn="l" defTabSz="1044575" rtl="0" eaLnBrk="1" latinLnBrk="0" hangingPunct="1">
        <a:lnSpc>
          <a:spcPct val="90000"/>
        </a:lnSpc>
        <a:spcBef>
          <a:spcPct val="0"/>
        </a:spcBef>
        <a:buNone/>
        <a:defRPr sz="5030" kern="1200">
          <a:solidFill>
            <a:schemeClr val="tx1"/>
          </a:solidFill>
          <a:latin typeface="+mj-lt"/>
          <a:ea typeface="+mj-ea"/>
          <a:cs typeface="+mj-cs"/>
        </a:defRPr>
      </a:lvl1pPr>
    </p:titleStyle>
    <p:bodyStyle>
      <a:lvl1pPr marL="260985" indent="-260985" algn="l" defTabSz="1044575" rtl="0" eaLnBrk="1" latinLnBrk="0" hangingPunct="1">
        <a:lnSpc>
          <a:spcPct val="90000"/>
        </a:lnSpc>
        <a:spcBef>
          <a:spcPts val="1140"/>
        </a:spcBef>
        <a:buFont typeface="Arial" panose="020B0604020202020204" pitchFamily="34" charset="0"/>
        <a:buChar char="•"/>
        <a:defRPr sz="3200" kern="1200">
          <a:solidFill>
            <a:schemeClr val="tx1"/>
          </a:solidFill>
          <a:latin typeface="+mn-lt"/>
          <a:ea typeface="+mn-ea"/>
          <a:cs typeface="+mn-cs"/>
        </a:defRPr>
      </a:lvl1pPr>
      <a:lvl2pPr marL="783590" indent="-260985" algn="l" defTabSz="1044575" rtl="0" eaLnBrk="1" latinLnBrk="0" hangingPunct="1">
        <a:lnSpc>
          <a:spcPct val="90000"/>
        </a:lnSpc>
        <a:spcBef>
          <a:spcPts val="570"/>
        </a:spcBef>
        <a:buFont typeface="Arial" panose="020B0604020202020204" pitchFamily="34" charset="0"/>
        <a:buChar char="•"/>
        <a:defRPr sz="2745" kern="1200">
          <a:solidFill>
            <a:schemeClr val="tx1"/>
          </a:solidFill>
          <a:latin typeface="+mn-lt"/>
          <a:ea typeface="+mn-ea"/>
          <a:cs typeface="+mn-cs"/>
        </a:defRPr>
      </a:lvl2pPr>
      <a:lvl3pPr marL="1306195" indent="-260985" algn="l" defTabSz="1044575" rtl="0" eaLnBrk="1" latinLnBrk="0" hangingPunct="1">
        <a:lnSpc>
          <a:spcPct val="90000"/>
        </a:lnSpc>
        <a:spcBef>
          <a:spcPts val="570"/>
        </a:spcBef>
        <a:buFont typeface="Arial" panose="020B0604020202020204" pitchFamily="34" charset="0"/>
        <a:buChar char="•"/>
        <a:defRPr sz="2285" kern="1200">
          <a:solidFill>
            <a:schemeClr val="tx1"/>
          </a:solidFill>
          <a:latin typeface="+mn-lt"/>
          <a:ea typeface="+mn-ea"/>
          <a:cs typeface="+mn-cs"/>
        </a:defRPr>
      </a:lvl3pPr>
      <a:lvl4pPr marL="1828800"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4pPr>
      <a:lvl5pPr marL="2351405"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5pPr>
      <a:lvl6pPr marL="2874010"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6pPr>
      <a:lvl7pPr marL="3396615"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7pPr>
      <a:lvl8pPr marL="3919220"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8pPr>
      <a:lvl9pPr marL="4441190" indent="-260985" algn="l" defTabSz="1044575" rtl="0" eaLnBrk="1" latinLnBrk="0" hangingPunct="1">
        <a:lnSpc>
          <a:spcPct val="90000"/>
        </a:lnSpc>
        <a:spcBef>
          <a:spcPts val="570"/>
        </a:spcBef>
        <a:buFont typeface="Arial" panose="020B0604020202020204" pitchFamily="34" charset="0"/>
        <a:buChar char="•"/>
        <a:defRPr sz="2055" kern="1200">
          <a:solidFill>
            <a:schemeClr val="tx1"/>
          </a:solidFill>
          <a:latin typeface="+mn-lt"/>
          <a:ea typeface="+mn-ea"/>
          <a:cs typeface="+mn-cs"/>
        </a:defRPr>
      </a:lvl9pPr>
    </p:bodyStyle>
    <p:otherStyle>
      <a:defPPr>
        <a:defRPr lang="en-US"/>
      </a:defPPr>
      <a:lvl1pPr marL="0" algn="l" defTabSz="1044575" rtl="0" eaLnBrk="1" latinLnBrk="0" hangingPunct="1">
        <a:defRPr sz="2055" kern="1200">
          <a:solidFill>
            <a:schemeClr val="tx1"/>
          </a:solidFill>
          <a:latin typeface="+mn-lt"/>
          <a:ea typeface="+mn-ea"/>
          <a:cs typeface="+mn-cs"/>
        </a:defRPr>
      </a:lvl1pPr>
      <a:lvl2pPr marL="522605" algn="l" defTabSz="1044575" rtl="0" eaLnBrk="1" latinLnBrk="0" hangingPunct="1">
        <a:defRPr sz="2055" kern="1200">
          <a:solidFill>
            <a:schemeClr val="tx1"/>
          </a:solidFill>
          <a:latin typeface="+mn-lt"/>
          <a:ea typeface="+mn-ea"/>
          <a:cs typeface="+mn-cs"/>
        </a:defRPr>
      </a:lvl2pPr>
      <a:lvl3pPr marL="1045210" algn="l" defTabSz="1044575" rtl="0" eaLnBrk="1" latinLnBrk="0" hangingPunct="1">
        <a:defRPr sz="2055" kern="1200">
          <a:solidFill>
            <a:schemeClr val="tx1"/>
          </a:solidFill>
          <a:latin typeface="+mn-lt"/>
          <a:ea typeface="+mn-ea"/>
          <a:cs typeface="+mn-cs"/>
        </a:defRPr>
      </a:lvl3pPr>
      <a:lvl4pPr marL="1567815" algn="l" defTabSz="1044575" rtl="0" eaLnBrk="1" latinLnBrk="0" hangingPunct="1">
        <a:defRPr sz="2055" kern="1200">
          <a:solidFill>
            <a:schemeClr val="tx1"/>
          </a:solidFill>
          <a:latin typeface="+mn-lt"/>
          <a:ea typeface="+mn-ea"/>
          <a:cs typeface="+mn-cs"/>
        </a:defRPr>
      </a:lvl4pPr>
      <a:lvl5pPr marL="2089785" algn="l" defTabSz="1044575" rtl="0" eaLnBrk="1" latinLnBrk="0" hangingPunct="1">
        <a:defRPr sz="2055" kern="1200">
          <a:solidFill>
            <a:schemeClr val="tx1"/>
          </a:solidFill>
          <a:latin typeface="+mn-lt"/>
          <a:ea typeface="+mn-ea"/>
          <a:cs typeface="+mn-cs"/>
        </a:defRPr>
      </a:lvl5pPr>
      <a:lvl6pPr marL="2612390" algn="l" defTabSz="1044575" rtl="0" eaLnBrk="1" latinLnBrk="0" hangingPunct="1">
        <a:defRPr sz="2055" kern="1200">
          <a:solidFill>
            <a:schemeClr val="tx1"/>
          </a:solidFill>
          <a:latin typeface="+mn-lt"/>
          <a:ea typeface="+mn-ea"/>
          <a:cs typeface="+mn-cs"/>
        </a:defRPr>
      </a:lvl6pPr>
      <a:lvl7pPr marL="3134995" algn="l" defTabSz="1044575" rtl="0" eaLnBrk="1" latinLnBrk="0" hangingPunct="1">
        <a:defRPr sz="2055" kern="1200">
          <a:solidFill>
            <a:schemeClr val="tx1"/>
          </a:solidFill>
          <a:latin typeface="+mn-lt"/>
          <a:ea typeface="+mn-ea"/>
          <a:cs typeface="+mn-cs"/>
        </a:defRPr>
      </a:lvl7pPr>
      <a:lvl8pPr marL="3657600" algn="l" defTabSz="1044575" rtl="0" eaLnBrk="1" latinLnBrk="0" hangingPunct="1">
        <a:defRPr sz="2055" kern="1200">
          <a:solidFill>
            <a:schemeClr val="tx1"/>
          </a:solidFill>
          <a:latin typeface="+mn-lt"/>
          <a:ea typeface="+mn-ea"/>
          <a:cs typeface="+mn-cs"/>
        </a:defRPr>
      </a:lvl8pPr>
      <a:lvl9pPr marL="4180205" algn="l" defTabSz="1044575" rtl="0" eaLnBrk="1" latinLnBrk="0" hangingPunct="1">
        <a:defRPr sz="20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image" Target="../media/image23.png"/><Relationship Id="rId3" Type="http://schemas.openxmlformats.org/officeDocument/2006/relationships/tags" Target="../tags/tag28.xml"/><Relationship Id="rId21" Type="http://schemas.openxmlformats.org/officeDocument/2006/relationships/tags" Target="../tags/tag46.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image" Target="../media/image22.png"/><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tags" Target="../tags/tag45.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image" Target="../media/image21.png"/><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image" Target="../media/image5.jpeg"/><Relationship Id="rId10" Type="http://schemas.openxmlformats.org/officeDocument/2006/relationships/tags" Target="../tags/tag35.xml"/><Relationship Id="rId19" Type="http://schemas.openxmlformats.org/officeDocument/2006/relationships/tags" Target="../tags/tag44.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slideLayout" Target="../slideLayouts/slideLayout2.xml"/><Relationship Id="rId27"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tags" Target="../tags/tag64.xml"/><Relationship Id="rId26" Type="http://schemas.openxmlformats.org/officeDocument/2006/relationships/image" Target="../media/image34.png"/><Relationship Id="rId3" Type="http://schemas.openxmlformats.org/officeDocument/2006/relationships/tags" Target="../tags/tag49.xml"/><Relationship Id="rId21" Type="http://schemas.openxmlformats.org/officeDocument/2006/relationships/tags" Target="../tags/tag67.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5" Type="http://schemas.openxmlformats.org/officeDocument/2006/relationships/image" Target="../media/image33.png"/><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tags" Target="../tags/tag66.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24" Type="http://schemas.openxmlformats.org/officeDocument/2006/relationships/image" Target="../media/image32.png"/><Relationship Id="rId5" Type="http://schemas.openxmlformats.org/officeDocument/2006/relationships/tags" Target="../tags/tag51.xml"/><Relationship Id="rId15" Type="http://schemas.openxmlformats.org/officeDocument/2006/relationships/tags" Target="../tags/tag61.xml"/><Relationship Id="rId23" Type="http://schemas.openxmlformats.org/officeDocument/2006/relationships/image" Target="../media/image5.jpeg"/><Relationship Id="rId10" Type="http://schemas.openxmlformats.org/officeDocument/2006/relationships/tags" Target="../tags/tag56.xml"/><Relationship Id="rId19" Type="http://schemas.openxmlformats.org/officeDocument/2006/relationships/tags" Target="../tags/tag65.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slideLayout" Target="../slideLayouts/slideLayout2.xml"/><Relationship Id="rId27"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image" Target="../media/image14.png"/><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image" Target="../media/image13.png"/><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image" Target="../media/image12.png"/><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image" Target="../media/image5.jpeg"/><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slideLayout" Target="../slideLayouts/slideLayout2.xml"/><Relationship Id="rId27"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7.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1" name="圆角矩形 10"/>
          <p:cNvSpPr/>
          <p:nvPr/>
        </p:nvSpPr>
        <p:spPr>
          <a:xfrm>
            <a:off x="2400642" y="1891323"/>
            <a:ext cx="8483600" cy="1320800"/>
          </a:xfrm>
          <a:prstGeom prst="roundRect">
            <a:avLst>
              <a:gd name="adj" fmla="val 18269"/>
            </a:avLst>
          </a:prstGeom>
          <a:solidFill>
            <a:schemeClr val="bg1">
              <a:lumMod val="95000"/>
            </a:schemeClr>
          </a:solidFill>
          <a:ln>
            <a:solidFill>
              <a:schemeClr val="accent1"/>
            </a:solid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6" name="图片 5" descr="A000220150319H47PPIC"/>
          <p:cNvPicPr>
            <a:picLocks noChangeAspect="1"/>
          </p:cNvPicPr>
          <p:nvPr/>
        </p:nvPicPr>
        <p:blipFill>
          <a:blip r:embed="rId2"/>
          <a:stretch>
            <a:fillRect/>
          </a:stretch>
        </p:blipFill>
        <p:spPr>
          <a:xfrm flipH="1">
            <a:off x="454660" y="3429000"/>
            <a:ext cx="2596515" cy="2995295"/>
          </a:xfrm>
          <a:prstGeom prst="rect">
            <a:avLst/>
          </a:prstGeom>
        </p:spPr>
      </p:pic>
      <p:sp>
        <p:nvSpPr>
          <p:cNvPr id="7" name="文本框 6"/>
          <p:cNvSpPr txBox="1"/>
          <p:nvPr/>
        </p:nvSpPr>
        <p:spPr>
          <a:xfrm>
            <a:off x="2493352" y="2250733"/>
            <a:ext cx="8298815" cy="768350"/>
          </a:xfrm>
          <a:prstGeom prst="rect">
            <a:avLst/>
          </a:prstGeom>
          <a:noFill/>
        </p:spPr>
        <p:txBody>
          <a:bodyPr wrap="square" rtlCol="0">
            <a:spAutoFit/>
          </a:bodyPr>
          <a:lstStyle/>
          <a:p>
            <a:pPr algn="ctr"/>
            <a:r>
              <a:rPr lang="zh-CN" altLang="en-US" sz="4400" b="1" dirty="0">
                <a:solidFill>
                  <a:schemeClr val="accent6"/>
                </a:solidFill>
              </a:rPr>
              <a:t>实践报告</a:t>
            </a: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grpSp>
        <p:nvGrpSpPr>
          <p:cNvPr id="22" name="组合 21"/>
          <p:cNvGrpSpPr/>
          <p:nvPr/>
        </p:nvGrpSpPr>
        <p:grpSpPr>
          <a:xfrm>
            <a:off x="1831975" y="620010"/>
            <a:ext cx="5175250" cy="735965"/>
            <a:chOff x="8345" y="3174"/>
            <a:chExt cx="8150" cy="1159"/>
          </a:xfrm>
        </p:grpSpPr>
        <p:sp>
          <p:nvSpPr>
            <p:cNvPr id="23" name="文本框 4"/>
            <p:cNvSpPr txBox="1"/>
            <p:nvPr/>
          </p:nvSpPr>
          <p:spPr>
            <a:xfrm>
              <a:off x="8345" y="3174"/>
              <a:ext cx="8150" cy="725"/>
            </a:xfrm>
            <a:prstGeom prst="rect">
              <a:avLst/>
            </a:prstGeom>
            <a:noFill/>
          </p:spPr>
          <p:txBody>
            <a:bodyPr wrap="square" rtlCol="0">
              <a:spAutoFit/>
            </a:bodyPr>
            <a:lstStyle/>
            <a:p>
              <a:pPr algn="l"/>
              <a:r>
                <a:rPr lang="zh-CN" altLang="en-US" sz="2400" b="1" dirty="0">
                  <a:solidFill>
                    <a:schemeClr val="accent6"/>
                  </a:solidFill>
                </a:rPr>
                <a:t>大连海事大学</a:t>
              </a:r>
            </a:p>
          </p:txBody>
        </p:sp>
        <p:sp>
          <p:nvSpPr>
            <p:cNvPr id="24" name="文本框 5"/>
            <p:cNvSpPr txBox="1"/>
            <p:nvPr/>
          </p:nvSpPr>
          <p:spPr>
            <a:xfrm>
              <a:off x="8345" y="3899"/>
              <a:ext cx="8150" cy="434"/>
            </a:xfrm>
            <a:prstGeom prst="rect">
              <a:avLst/>
            </a:prstGeom>
            <a:noFill/>
          </p:spPr>
          <p:txBody>
            <a:bodyPr wrap="square" rtlCol="0">
              <a:spAutoFit/>
            </a:bodyPr>
            <a:lstStyle/>
            <a:p>
              <a:pPr algn="l"/>
              <a:r>
                <a:rPr lang="en-US" sz="1200" dirty="0">
                  <a:solidFill>
                    <a:schemeClr val="accent6"/>
                  </a:solidFill>
                </a:rPr>
                <a:t>DALIAN MAIRITIME UNIVERSITY</a:t>
              </a:r>
              <a:endParaRPr sz="1200" dirty="0">
                <a:solidFill>
                  <a:schemeClr val="accent6"/>
                </a:solidFill>
              </a:endParaRPr>
            </a:p>
          </p:txBody>
        </p:sp>
      </p:grpSp>
      <p:sp>
        <p:nvSpPr>
          <p:cNvPr id="2" name="文本框 1"/>
          <p:cNvSpPr txBox="1"/>
          <p:nvPr/>
        </p:nvSpPr>
        <p:spPr>
          <a:xfrm>
            <a:off x="3289934" y="3814933"/>
            <a:ext cx="2659380" cy="368300"/>
          </a:xfrm>
          <a:prstGeom prst="rect">
            <a:avLst/>
          </a:prstGeom>
          <a:noFill/>
        </p:spPr>
        <p:txBody>
          <a:bodyPr wrap="square" rtlCol="0">
            <a:spAutoFit/>
          </a:bodyPr>
          <a:lstStyle/>
          <a:p>
            <a:r>
              <a:rPr lang="zh-CN" altLang="en-US" dirty="0"/>
              <a:t>专业：地理信息科学</a:t>
            </a:r>
          </a:p>
        </p:txBody>
      </p:sp>
      <p:sp>
        <p:nvSpPr>
          <p:cNvPr id="3" name="文本框 2"/>
          <p:cNvSpPr txBox="1"/>
          <p:nvPr/>
        </p:nvSpPr>
        <p:spPr>
          <a:xfrm>
            <a:off x="7506969" y="3806043"/>
            <a:ext cx="2422525" cy="368300"/>
          </a:xfrm>
          <a:prstGeom prst="rect">
            <a:avLst/>
          </a:prstGeom>
          <a:noFill/>
        </p:spPr>
        <p:txBody>
          <a:bodyPr wrap="square" rtlCol="0">
            <a:spAutoFit/>
          </a:bodyPr>
          <a:lstStyle/>
          <a:p>
            <a:r>
              <a:rPr lang="zh-CN" altLang="en-US" dirty="0"/>
              <a:t>指导教师：徐进</a:t>
            </a:r>
          </a:p>
        </p:txBody>
      </p:sp>
      <p:sp>
        <p:nvSpPr>
          <p:cNvPr id="12" name="文本框 1"/>
          <p:cNvSpPr txBox="1"/>
          <p:nvPr/>
        </p:nvSpPr>
        <p:spPr>
          <a:xfrm>
            <a:off x="3289933" y="4404018"/>
            <a:ext cx="2659380" cy="368300"/>
          </a:xfrm>
          <a:prstGeom prst="rect">
            <a:avLst/>
          </a:prstGeom>
          <a:noFill/>
        </p:spPr>
        <p:txBody>
          <a:bodyPr wrap="square" rtlCol="0">
            <a:spAutoFit/>
          </a:bodyPr>
          <a:lstStyle/>
          <a:p>
            <a:r>
              <a:rPr lang="zh-CN" altLang="en-US" dirty="0"/>
              <a:t>班级：一班</a:t>
            </a:r>
          </a:p>
        </p:txBody>
      </p:sp>
      <p:sp>
        <p:nvSpPr>
          <p:cNvPr id="13" name="文本框 2"/>
          <p:cNvSpPr txBox="1"/>
          <p:nvPr/>
        </p:nvSpPr>
        <p:spPr>
          <a:xfrm>
            <a:off x="7506968" y="4395128"/>
            <a:ext cx="2422525" cy="368300"/>
          </a:xfrm>
          <a:prstGeom prst="rect">
            <a:avLst/>
          </a:prstGeom>
          <a:noFill/>
        </p:spPr>
        <p:txBody>
          <a:bodyPr wrap="square" rtlCol="0">
            <a:spAutoFit/>
          </a:bodyPr>
          <a:lstStyle/>
          <a:p>
            <a:r>
              <a:rPr lang="zh-CN" altLang="en-US" dirty="0"/>
              <a:t>姓名：高世博</a:t>
            </a:r>
          </a:p>
        </p:txBody>
      </p:sp>
      <p:sp>
        <p:nvSpPr>
          <p:cNvPr id="14" name="文本框 1"/>
          <p:cNvSpPr txBox="1"/>
          <p:nvPr/>
        </p:nvSpPr>
        <p:spPr>
          <a:xfrm>
            <a:off x="3289932" y="5045856"/>
            <a:ext cx="2659380" cy="368300"/>
          </a:xfrm>
          <a:prstGeom prst="rect">
            <a:avLst/>
          </a:prstGeom>
          <a:noFill/>
        </p:spPr>
        <p:txBody>
          <a:bodyPr wrap="square" rtlCol="0">
            <a:spAutoFit/>
          </a:bodyPr>
          <a:lstStyle/>
          <a:p>
            <a:r>
              <a:rPr lang="zh-CN" altLang="en-US" dirty="0"/>
              <a:t>学号：</a:t>
            </a:r>
            <a:r>
              <a:rPr lang="en-US" altLang="zh-CN" dirty="0"/>
              <a:t>2220172831</a:t>
            </a:r>
            <a:endParaRPr lang="zh-CN" altLang="en-US" dirty="0"/>
          </a:p>
        </p:txBody>
      </p:sp>
      <p:sp>
        <p:nvSpPr>
          <p:cNvPr id="15" name="文本框 2"/>
          <p:cNvSpPr txBox="1"/>
          <p:nvPr/>
        </p:nvSpPr>
        <p:spPr>
          <a:xfrm>
            <a:off x="7506967" y="5036966"/>
            <a:ext cx="2422525" cy="368300"/>
          </a:xfrm>
          <a:prstGeom prst="rect">
            <a:avLst/>
          </a:prstGeom>
          <a:noFill/>
        </p:spPr>
        <p:txBody>
          <a:bodyPr wrap="square" rtlCol="0">
            <a:spAutoFit/>
          </a:bodyPr>
          <a:lstStyle/>
          <a:p>
            <a:r>
              <a:rPr lang="zh-CN" altLang="en-US" dirty="0"/>
              <a:t>成绩：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a:extLst>
              <a:ext uri="{FF2B5EF4-FFF2-40B4-BE49-F238E27FC236}">
                <a16:creationId xmlns:a16="http://schemas.microsoft.com/office/drawing/2014/main" id="{D94E48EB-06C0-4051-9DE6-C90B9575B9CD}"/>
              </a:ext>
            </a:extLst>
          </p:cNvPr>
          <p:cNvSpPr/>
          <p:nvPr/>
        </p:nvSpPr>
        <p:spPr>
          <a:xfrm flipH="1">
            <a:off x="190777" y="112712"/>
            <a:ext cx="11964035" cy="663257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FFE77F4A-3824-4C46-9757-CDE62F226AD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 name="文本框 4">
            <a:extLst>
              <a:ext uri="{FF2B5EF4-FFF2-40B4-BE49-F238E27FC236}">
                <a16:creationId xmlns:a16="http://schemas.microsoft.com/office/drawing/2014/main" id="{DA1B7F85-C1A9-40B4-9153-9344D9A67B70}"/>
              </a:ext>
            </a:extLst>
          </p:cNvPr>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rPr>
              <a:t>2.3 </a:t>
            </a:r>
            <a:r>
              <a:rPr lang="zh-CN" altLang="en-US" sz="2400" b="1" dirty="0">
                <a:solidFill>
                  <a:schemeClr val="accent6"/>
                </a:solidFill>
              </a:rPr>
              <a:t>数据处理</a:t>
            </a:r>
          </a:p>
        </p:txBody>
      </p:sp>
      <p:cxnSp>
        <p:nvCxnSpPr>
          <p:cNvPr id="7" name="直接连接符 6">
            <a:extLst>
              <a:ext uri="{FF2B5EF4-FFF2-40B4-BE49-F238E27FC236}">
                <a16:creationId xmlns:a16="http://schemas.microsoft.com/office/drawing/2014/main" id="{736E20CB-DC84-4D0B-A1E1-88C6B37FBB69}"/>
              </a:ext>
            </a:extLst>
          </p:cNvPr>
          <p:cNvCxnSpPr/>
          <p:nvPr>
            <p:custDataLst>
              <p:tags r:id="rId1"/>
            </p:custDataLst>
          </p:nvPr>
        </p:nvCxnSpPr>
        <p:spPr>
          <a:xfrm flipH="1">
            <a:off x="1729998" y="3429704"/>
            <a:ext cx="10238483" cy="0"/>
          </a:xfrm>
          <a:prstGeom prst="line">
            <a:avLst/>
          </a:prstGeom>
          <a:ln w="19050">
            <a:solidFill>
              <a:sysClr val="window" lastClr="FFFFFF">
                <a:lumMod val="75000"/>
              </a:sysClr>
            </a:solidFill>
          </a:ln>
        </p:spPr>
        <p:style>
          <a:lnRef idx="1">
            <a:srgbClr val="1F74AD"/>
          </a:lnRef>
          <a:fillRef idx="0">
            <a:srgbClr val="1F74AD"/>
          </a:fillRef>
          <a:effectRef idx="0">
            <a:srgbClr val="1F74AD"/>
          </a:effectRef>
          <a:fontRef idx="minor">
            <a:srgbClr val="000000"/>
          </a:fontRef>
        </p:style>
      </p:cxnSp>
      <p:sp>
        <p:nvSpPr>
          <p:cNvPr id="8" name="椭圆 7">
            <a:extLst>
              <a:ext uri="{FF2B5EF4-FFF2-40B4-BE49-F238E27FC236}">
                <a16:creationId xmlns:a16="http://schemas.microsoft.com/office/drawing/2014/main" id="{5E522184-8BA3-4013-B5F7-C062C32FF861}"/>
              </a:ext>
            </a:extLst>
          </p:cNvPr>
          <p:cNvSpPr/>
          <p:nvPr>
            <p:custDataLst>
              <p:tags r:id="rId2"/>
            </p:custDataLst>
          </p:nvPr>
        </p:nvSpPr>
        <p:spPr>
          <a:xfrm>
            <a:off x="1707770"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a:p>
        </p:txBody>
      </p:sp>
      <p:sp>
        <p:nvSpPr>
          <p:cNvPr id="9" name="椭圆 8">
            <a:extLst>
              <a:ext uri="{FF2B5EF4-FFF2-40B4-BE49-F238E27FC236}">
                <a16:creationId xmlns:a16="http://schemas.microsoft.com/office/drawing/2014/main" id="{D261876B-C05B-4F7A-A4EA-D17C412A19DC}"/>
              </a:ext>
            </a:extLst>
          </p:cNvPr>
          <p:cNvSpPr/>
          <p:nvPr>
            <p:custDataLst>
              <p:tags r:id="rId3"/>
            </p:custDataLst>
          </p:nvPr>
        </p:nvSpPr>
        <p:spPr>
          <a:xfrm>
            <a:off x="4336954"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10" name="任意多边形 59">
            <a:extLst>
              <a:ext uri="{FF2B5EF4-FFF2-40B4-BE49-F238E27FC236}">
                <a16:creationId xmlns:a16="http://schemas.microsoft.com/office/drawing/2014/main" id="{2761BC3D-C78E-4696-B636-59EDA1152BB4}"/>
              </a:ext>
            </a:extLst>
          </p:cNvPr>
          <p:cNvSpPr/>
          <p:nvPr>
            <p:custDataLst>
              <p:tags r:id="rId4"/>
            </p:custDataLst>
          </p:nvPr>
        </p:nvSpPr>
        <p:spPr bwMode="auto">
          <a:xfrm>
            <a:off x="4482691"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11" name="椭圆 10">
            <a:extLst>
              <a:ext uri="{FF2B5EF4-FFF2-40B4-BE49-F238E27FC236}">
                <a16:creationId xmlns:a16="http://schemas.microsoft.com/office/drawing/2014/main" id="{E5EB2329-B8A8-49C2-94A3-2CB9157966F7}"/>
              </a:ext>
            </a:extLst>
          </p:cNvPr>
          <p:cNvSpPr/>
          <p:nvPr>
            <p:custDataLst>
              <p:tags r:id="rId5"/>
            </p:custDataLst>
          </p:nvPr>
        </p:nvSpPr>
        <p:spPr>
          <a:xfrm>
            <a:off x="696613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12" name="椭圆 11">
            <a:extLst>
              <a:ext uri="{FF2B5EF4-FFF2-40B4-BE49-F238E27FC236}">
                <a16:creationId xmlns:a16="http://schemas.microsoft.com/office/drawing/2014/main" id="{C5ED146E-540A-4943-8147-35C2F5D66FB5}"/>
              </a:ext>
            </a:extLst>
          </p:cNvPr>
          <p:cNvSpPr/>
          <p:nvPr>
            <p:custDataLst>
              <p:tags r:id="rId6"/>
            </p:custDataLst>
          </p:nvPr>
        </p:nvSpPr>
        <p:spPr>
          <a:xfrm>
            <a:off x="956544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13" name="矩形 12">
            <a:extLst>
              <a:ext uri="{FF2B5EF4-FFF2-40B4-BE49-F238E27FC236}">
                <a16:creationId xmlns:a16="http://schemas.microsoft.com/office/drawing/2014/main" id="{B3C850CB-1F95-428E-973F-7A449A958C45}"/>
              </a:ext>
            </a:extLst>
          </p:cNvPr>
          <p:cNvSpPr/>
          <p:nvPr>
            <p:custDataLst>
              <p:tags r:id="rId7"/>
            </p:custDataLst>
          </p:nvPr>
        </p:nvSpPr>
        <p:spPr bwMode="auto">
          <a:xfrm>
            <a:off x="1581774" y="1972852"/>
            <a:ext cx="963412" cy="44844"/>
          </a:xfrm>
          <a:prstGeom prst="rect">
            <a:avLst/>
          </a:prstGeom>
          <a:solidFill>
            <a:srgbClr val="1F74AD"/>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14" name="文本框 13">
            <a:extLst>
              <a:ext uri="{FF2B5EF4-FFF2-40B4-BE49-F238E27FC236}">
                <a16:creationId xmlns:a16="http://schemas.microsoft.com/office/drawing/2014/main" id="{D3DAE791-0376-460C-8BB9-C58BF17146A9}"/>
              </a:ext>
            </a:extLst>
          </p:cNvPr>
          <p:cNvSpPr txBox="1"/>
          <p:nvPr>
            <p:custDataLst>
              <p:tags r:id="rId8"/>
            </p:custDataLst>
          </p:nvPr>
        </p:nvSpPr>
        <p:spPr bwMode="auto">
          <a:xfrm>
            <a:off x="681355" y="2057400"/>
            <a:ext cx="2724150" cy="772160"/>
          </a:xfrm>
          <a:prstGeom prst="rect">
            <a:avLst/>
          </a:prstGeom>
        </p:spPr>
        <p:txBody>
          <a:bodyPr wrap="square" lIns="91440" tIns="45720" rIns="91440" bIns="46800" anchor="t" anchorCtr="0">
            <a:normAutofit fontScale="97500"/>
          </a:bodyPr>
          <a:lstStyle/>
          <a:p>
            <a:pPr marL="0" indent="0">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内容列表中，右键选择标注要素，矢量图显示省市名称。</a:t>
            </a:r>
          </a:p>
        </p:txBody>
      </p:sp>
      <p:sp>
        <p:nvSpPr>
          <p:cNvPr id="15" name="文本框 14">
            <a:extLst>
              <a:ext uri="{FF2B5EF4-FFF2-40B4-BE49-F238E27FC236}">
                <a16:creationId xmlns:a16="http://schemas.microsoft.com/office/drawing/2014/main" id="{3DDAA62B-B433-4FBD-8987-EA2208498488}"/>
              </a:ext>
            </a:extLst>
          </p:cNvPr>
          <p:cNvSpPr txBox="1"/>
          <p:nvPr>
            <p:custDataLst>
              <p:tags r:id="rId9"/>
            </p:custDataLst>
          </p:nvPr>
        </p:nvSpPr>
        <p:spPr bwMode="auto">
          <a:xfrm>
            <a:off x="681383"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标注要素</a:t>
            </a:r>
          </a:p>
        </p:txBody>
      </p:sp>
      <p:sp>
        <p:nvSpPr>
          <p:cNvPr id="16" name="矩形 15">
            <a:extLst>
              <a:ext uri="{FF2B5EF4-FFF2-40B4-BE49-F238E27FC236}">
                <a16:creationId xmlns:a16="http://schemas.microsoft.com/office/drawing/2014/main" id="{BC528E42-647F-4924-B181-01B725C3CAE9}"/>
              </a:ext>
            </a:extLst>
          </p:cNvPr>
          <p:cNvSpPr/>
          <p:nvPr>
            <p:custDataLst>
              <p:tags r:id="rId10"/>
            </p:custDataLst>
          </p:nvPr>
        </p:nvSpPr>
        <p:spPr bwMode="auto">
          <a:xfrm>
            <a:off x="7073186" y="1972852"/>
            <a:ext cx="963412" cy="44844"/>
          </a:xfrm>
          <a:prstGeom prst="rect">
            <a:avLst/>
          </a:prstGeom>
          <a:solidFill>
            <a:srgbClr val="1AA3AA"/>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17" name="文本框 16">
            <a:extLst>
              <a:ext uri="{FF2B5EF4-FFF2-40B4-BE49-F238E27FC236}">
                <a16:creationId xmlns:a16="http://schemas.microsoft.com/office/drawing/2014/main" id="{4751534D-E7E0-44F3-8BA0-F5DEE4248AB8}"/>
              </a:ext>
            </a:extLst>
          </p:cNvPr>
          <p:cNvSpPr txBox="1"/>
          <p:nvPr>
            <p:custDataLst>
              <p:tags r:id="rId11"/>
            </p:custDataLst>
          </p:nvPr>
        </p:nvSpPr>
        <p:spPr bwMode="auto">
          <a:xfrm>
            <a:off x="6279475" y="2057692"/>
            <a:ext cx="2764195" cy="772049"/>
          </a:xfrm>
          <a:prstGeom prst="rect">
            <a:avLst/>
          </a:prstGeom>
        </p:spPr>
        <p:txBody>
          <a:bodyPr wrap="square" lIns="91440" tIns="45720" rIns="91440" bIns="46800" anchor="t" anchorCtr="0">
            <a:normAutofit fontScale="92500" lnSpcReduction="10000"/>
          </a:bodyPr>
          <a:lstStyle/>
          <a:p>
            <a:pPr marL="0" indent="0">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在布局视图中，点击工具栏插入图例，勾选治愈点击下一部，生成图例。</a:t>
            </a:r>
          </a:p>
        </p:txBody>
      </p:sp>
      <p:sp>
        <p:nvSpPr>
          <p:cNvPr id="18" name="文本框 17">
            <a:extLst>
              <a:ext uri="{FF2B5EF4-FFF2-40B4-BE49-F238E27FC236}">
                <a16:creationId xmlns:a16="http://schemas.microsoft.com/office/drawing/2014/main" id="{0C16F4E1-0883-42FC-8A54-461D6065CCD4}"/>
              </a:ext>
            </a:extLst>
          </p:cNvPr>
          <p:cNvSpPr txBox="1"/>
          <p:nvPr>
            <p:custDataLst>
              <p:tags r:id="rId12"/>
            </p:custDataLst>
          </p:nvPr>
        </p:nvSpPr>
        <p:spPr bwMode="auto">
          <a:xfrm>
            <a:off x="6172795"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制作图例</a:t>
            </a:r>
          </a:p>
        </p:txBody>
      </p:sp>
      <p:sp>
        <p:nvSpPr>
          <p:cNvPr id="19" name="矩形 18">
            <a:extLst>
              <a:ext uri="{FF2B5EF4-FFF2-40B4-BE49-F238E27FC236}">
                <a16:creationId xmlns:a16="http://schemas.microsoft.com/office/drawing/2014/main" id="{DAA9B49F-CC48-4C71-ABBB-4782D1C22755}"/>
              </a:ext>
            </a:extLst>
          </p:cNvPr>
          <p:cNvSpPr/>
          <p:nvPr>
            <p:custDataLst>
              <p:tags r:id="rId13"/>
            </p:custDataLst>
          </p:nvPr>
        </p:nvSpPr>
        <p:spPr bwMode="auto">
          <a:xfrm>
            <a:off x="4210957" y="4413662"/>
            <a:ext cx="963412" cy="44844"/>
          </a:xfrm>
          <a:prstGeom prst="rect">
            <a:avLst/>
          </a:prstGeom>
          <a:solidFill>
            <a:srgbClr val="3498D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20" name="文本框 19">
            <a:extLst>
              <a:ext uri="{FF2B5EF4-FFF2-40B4-BE49-F238E27FC236}">
                <a16:creationId xmlns:a16="http://schemas.microsoft.com/office/drawing/2014/main" id="{4AF1E7F8-FE66-4709-BA1E-CA658C6C2453}"/>
              </a:ext>
            </a:extLst>
          </p:cNvPr>
          <p:cNvSpPr txBox="1"/>
          <p:nvPr>
            <p:custDataLst>
              <p:tags r:id="rId14"/>
            </p:custDataLst>
          </p:nvPr>
        </p:nvSpPr>
        <p:spPr bwMode="auto">
          <a:xfrm>
            <a:off x="3310566" y="4498502"/>
            <a:ext cx="2764195" cy="772049"/>
          </a:xfrm>
          <a:prstGeom prst="rect">
            <a:avLst/>
          </a:prstGeom>
        </p:spPr>
        <p:txBody>
          <a:bodyPr wrap="square" lIns="91440" tIns="45720" rIns="91440" bIns="46800" anchor="t" anchorCtr="0">
            <a:normAutofit fontScale="77500" lnSpcReduction="20000"/>
          </a:bodyPr>
          <a:lstStyle/>
          <a:p>
            <a:pPr marL="0" indent="0">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内容列表中，右键选择图层属性，打开符号系统，在值中选择治愈，选择合适的颜色，在类中分为五类，对应在标注栏对数值进行修改。</a:t>
            </a:r>
          </a:p>
        </p:txBody>
      </p:sp>
      <p:sp>
        <p:nvSpPr>
          <p:cNvPr id="21" name="文本框 20">
            <a:extLst>
              <a:ext uri="{FF2B5EF4-FFF2-40B4-BE49-F238E27FC236}">
                <a16:creationId xmlns:a16="http://schemas.microsoft.com/office/drawing/2014/main" id="{75E3624A-09FA-493D-B651-03D21ADCFB83}"/>
              </a:ext>
            </a:extLst>
          </p:cNvPr>
          <p:cNvSpPr txBox="1"/>
          <p:nvPr>
            <p:custDataLst>
              <p:tags r:id="rId15"/>
            </p:custDataLst>
          </p:nvPr>
        </p:nvSpPr>
        <p:spPr bwMode="auto">
          <a:xfrm>
            <a:off x="3310566"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符号系统</a:t>
            </a:r>
          </a:p>
        </p:txBody>
      </p:sp>
      <p:sp>
        <p:nvSpPr>
          <p:cNvPr id="22" name="矩形 21">
            <a:extLst>
              <a:ext uri="{FF2B5EF4-FFF2-40B4-BE49-F238E27FC236}">
                <a16:creationId xmlns:a16="http://schemas.microsoft.com/office/drawing/2014/main" id="{8BF8933F-A5D2-4474-B186-B0545861AC4F}"/>
              </a:ext>
            </a:extLst>
          </p:cNvPr>
          <p:cNvSpPr/>
          <p:nvPr>
            <p:custDataLst>
              <p:tags r:id="rId16"/>
            </p:custDataLst>
          </p:nvPr>
        </p:nvSpPr>
        <p:spPr bwMode="auto">
          <a:xfrm>
            <a:off x="9571530" y="4413662"/>
            <a:ext cx="963412" cy="44844"/>
          </a:xfrm>
          <a:prstGeom prst="rect">
            <a:avLst/>
          </a:prstGeom>
          <a:solidFill>
            <a:srgbClr val="69A35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23" name="文本框 22">
            <a:extLst>
              <a:ext uri="{FF2B5EF4-FFF2-40B4-BE49-F238E27FC236}">
                <a16:creationId xmlns:a16="http://schemas.microsoft.com/office/drawing/2014/main" id="{4921E0B1-DF83-48B7-9759-0A3EE805E58E}"/>
              </a:ext>
            </a:extLst>
          </p:cNvPr>
          <p:cNvSpPr txBox="1"/>
          <p:nvPr>
            <p:custDataLst>
              <p:tags r:id="rId17"/>
            </p:custDataLst>
          </p:nvPr>
        </p:nvSpPr>
        <p:spPr bwMode="auto">
          <a:xfrm>
            <a:off x="8742895" y="4498502"/>
            <a:ext cx="2764195" cy="772049"/>
          </a:xfrm>
          <a:prstGeom prst="rect">
            <a:avLst/>
          </a:prstGeom>
        </p:spPr>
        <p:txBody>
          <a:bodyPr wrap="square" lIns="91440" tIns="45720" rIns="91440" bIns="46800" anchor="t" anchorCtr="0">
            <a:normAutofit fontScale="92500"/>
          </a:bodyPr>
          <a:lstStyle/>
          <a:p>
            <a:pPr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生成图例后，对图例各项进行修改，在图例上右键选择组合拆分。</a:t>
            </a:r>
          </a:p>
        </p:txBody>
      </p:sp>
      <p:sp>
        <p:nvSpPr>
          <p:cNvPr id="24" name="文本框 23">
            <a:extLst>
              <a:ext uri="{FF2B5EF4-FFF2-40B4-BE49-F238E27FC236}">
                <a16:creationId xmlns:a16="http://schemas.microsoft.com/office/drawing/2014/main" id="{120E1810-6E5D-44CE-90D1-56E5D7DD3861}"/>
              </a:ext>
            </a:extLst>
          </p:cNvPr>
          <p:cNvSpPr txBox="1"/>
          <p:nvPr>
            <p:custDataLst>
              <p:tags r:id="rId18"/>
            </p:custDataLst>
          </p:nvPr>
        </p:nvSpPr>
        <p:spPr bwMode="auto">
          <a:xfrm>
            <a:off x="8671140"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fontScale="97500"/>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生成图例</a:t>
            </a:r>
          </a:p>
        </p:txBody>
      </p:sp>
      <p:sp>
        <p:nvSpPr>
          <p:cNvPr id="25" name="任意多边形 2">
            <a:extLst>
              <a:ext uri="{FF2B5EF4-FFF2-40B4-BE49-F238E27FC236}">
                <a16:creationId xmlns:a16="http://schemas.microsoft.com/office/drawing/2014/main" id="{8EACC3DE-B9F6-44C9-A224-6266F74871C8}"/>
              </a:ext>
            </a:extLst>
          </p:cNvPr>
          <p:cNvSpPr/>
          <p:nvPr>
            <p:custDataLst>
              <p:tags r:id="rId19"/>
            </p:custDataLst>
          </p:nvPr>
        </p:nvSpPr>
        <p:spPr bwMode="auto">
          <a:xfrm>
            <a:off x="1853680"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26" name="任意多边形 4">
            <a:extLst>
              <a:ext uri="{FF2B5EF4-FFF2-40B4-BE49-F238E27FC236}">
                <a16:creationId xmlns:a16="http://schemas.microsoft.com/office/drawing/2014/main" id="{8A8F8E28-6E17-481B-9AA2-D20E9C2AF62E}"/>
              </a:ext>
            </a:extLst>
          </p:cNvPr>
          <p:cNvSpPr/>
          <p:nvPr>
            <p:custDataLst>
              <p:tags r:id="rId20"/>
            </p:custDataLst>
          </p:nvPr>
        </p:nvSpPr>
        <p:spPr bwMode="auto">
          <a:xfrm>
            <a:off x="7111703"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27" name="任意多边形 5">
            <a:extLst>
              <a:ext uri="{FF2B5EF4-FFF2-40B4-BE49-F238E27FC236}">
                <a16:creationId xmlns:a16="http://schemas.microsoft.com/office/drawing/2014/main" id="{0ABB615C-BB0B-4938-ACE7-2503FACF7C30}"/>
              </a:ext>
            </a:extLst>
          </p:cNvPr>
          <p:cNvSpPr/>
          <p:nvPr>
            <p:custDataLst>
              <p:tags r:id="rId21"/>
            </p:custDataLst>
          </p:nvPr>
        </p:nvSpPr>
        <p:spPr bwMode="auto">
          <a:xfrm>
            <a:off x="9711442"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pic>
        <p:nvPicPr>
          <p:cNvPr id="32" name="图片 31">
            <a:extLst>
              <a:ext uri="{FF2B5EF4-FFF2-40B4-BE49-F238E27FC236}">
                <a16:creationId xmlns:a16="http://schemas.microsoft.com/office/drawing/2014/main" id="{9A0ECC39-487E-4A77-96AA-B9F8CF00BBD6}"/>
              </a:ext>
            </a:extLst>
          </p:cNvPr>
          <p:cNvPicPr>
            <a:picLocks noChangeAspect="1"/>
          </p:cNvPicPr>
          <p:nvPr/>
        </p:nvPicPr>
        <p:blipFill>
          <a:blip r:embed="rId24"/>
          <a:stretch>
            <a:fillRect/>
          </a:stretch>
        </p:blipFill>
        <p:spPr>
          <a:xfrm>
            <a:off x="3324446" y="1414948"/>
            <a:ext cx="1963881" cy="1542172"/>
          </a:xfrm>
          <a:prstGeom prst="rect">
            <a:avLst/>
          </a:prstGeom>
          <a:ln>
            <a:solidFill>
              <a:schemeClr val="tx1"/>
            </a:solidFill>
          </a:ln>
        </p:spPr>
      </p:pic>
      <p:pic>
        <p:nvPicPr>
          <p:cNvPr id="33" name="图片 32">
            <a:extLst>
              <a:ext uri="{FF2B5EF4-FFF2-40B4-BE49-F238E27FC236}">
                <a16:creationId xmlns:a16="http://schemas.microsoft.com/office/drawing/2014/main" id="{693A46C9-AAA5-4280-8E20-A74EF6C7D1A1}"/>
              </a:ext>
            </a:extLst>
          </p:cNvPr>
          <p:cNvPicPr>
            <a:picLocks noChangeAspect="1"/>
          </p:cNvPicPr>
          <p:nvPr/>
        </p:nvPicPr>
        <p:blipFill>
          <a:blip r:embed="rId25"/>
          <a:stretch>
            <a:fillRect/>
          </a:stretch>
        </p:blipFill>
        <p:spPr>
          <a:xfrm>
            <a:off x="401824" y="3719230"/>
            <a:ext cx="2850253" cy="2068999"/>
          </a:xfrm>
          <a:prstGeom prst="rect">
            <a:avLst/>
          </a:prstGeom>
          <a:ln>
            <a:solidFill>
              <a:schemeClr val="tx1"/>
            </a:solidFill>
          </a:ln>
        </p:spPr>
      </p:pic>
      <p:pic>
        <p:nvPicPr>
          <p:cNvPr id="34" name="图片 33">
            <a:extLst>
              <a:ext uri="{FF2B5EF4-FFF2-40B4-BE49-F238E27FC236}">
                <a16:creationId xmlns:a16="http://schemas.microsoft.com/office/drawing/2014/main" id="{A8FE97EA-1A56-4443-A08F-5579B10FCFE0}"/>
              </a:ext>
            </a:extLst>
          </p:cNvPr>
          <p:cNvPicPr>
            <a:picLocks noChangeAspect="1"/>
          </p:cNvPicPr>
          <p:nvPr/>
        </p:nvPicPr>
        <p:blipFill>
          <a:blip r:embed="rId26"/>
          <a:stretch>
            <a:fillRect/>
          </a:stretch>
        </p:blipFill>
        <p:spPr>
          <a:xfrm>
            <a:off x="9225851" y="1148467"/>
            <a:ext cx="2102037" cy="1569814"/>
          </a:xfrm>
          <a:prstGeom prst="rect">
            <a:avLst/>
          </a:prstGeom>
          <a:ln>
            <a:solidFill>
              <a:schemeClr val="tx1"/>
            </a:solidFill>
          </a:ln>
        </p:spPr>
      </p:pic>
      <p:pic>
        <p:nvPicPr>
          <p:cNvPr id="35" name="图片 34">
            <a:extLst>
              <a:ext uri="{FF2B5EF4-FFF2-40B4-BE49-F238E27FC236}">
                <a16:creationId xmlns:a16="http://schemas.microsoft.com/office/drawing/2014/main" id="{47138E7C-5C19-42C3-B750-8215B2039C52}"/>
              </a:ext>
            </a:extLst>
          </p:cNvPr>
          <p:cNvPicPr>
            <a:picLocks noChangeAspect="1"/>
          </p:cNvPicPr>
          <p:nvPr/>
        </p:nvPicPr>
        <p:blipFill>
          <a:blip r:embed="rId27"/>
          <a:stretch>
            <a:fillRect/>
          </a:stretch>
        </p:blipFill>
        <p:spPr>
          <a:xfrm>
            <a:off x="6203257" y="4332147"/>
            <a:ext cx="2411141" cy="736512"/>
          </a:xfrm>
          <a:prstGeom prst="rect">
            <a:avLst/>
          </a:prstGeom>
          <a:ln>
            <a:solidFill>
              <a:schemeClr val="tx1"/>
            </a:solidFill>
          </a:ln>
        </p:spPr>
      </p:pic>
    </p:spTree>
    <p:extLst>
      <p:ext uri="{BB962C8B-B14F-4D97-AF65-F5344CB8AC3E}">
        <p14:creationId xmlns:p14="http://schemas.microsoft.com/office/powerpoint/2010/main" val="89559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1" name="文本框 4"/>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rPr>
              <a:t>2.4 </a:t>
            </a:r>
            <a:r>
              <a:rPr lang="zh-CN" altLang="en-US" sz="2400" b="1" dirty="0">
                <a:solidFill>
                  <a:schemeClr val="accent6"/>
                </a:solidFill>
              </a:rPr>
              <a:t>生成专题图</a:t>
            </a:r>
          </a:p>
        </p:txBody>
      </p:sp>
      <p:sp>
        <p:nvSpPr>
          <p:cNvPr id="3" name="文本框 2"/>
          <p:cNvSpPr txBox="1"/>
          <p:nvPr/>
        </p:nvSpPr>
        <p:spPr>
          <a:xfrm>
            <a:off x="4298950" y="5624195"/>
            <a:ext cx="3945890" cy="368300"/>
          </a:xfrm>
          <a:prstGeom prst="rect">
            <a:avLst/>
          </a:prstGeom>
          <a:noFill/>
        </p:spPr>
        <p:txBody>
          <a:bodyPr wrap="square" rtlCol="0">
            <a:spAutoFit/>
          </a:bodyPr>
          <a:lstStyle/>
          <a:p>
            <a:r>
              <a:rPr lang="zh-CN" altLang="en-US" dirty="0"/>
              <a:t>数据编辑完成之后，效果如图所示</a:t>
            </a:r>
          </a:p>
        </p:txBody>
      </p:sp>
      <p:pic>
        <p:nvPicPr>
          <p:cNvPr id="5" name="图片 4">
            <a:extLst>
              <a:ext uri="{FF2B5EF4-FFF2-40B4-BE49-F238E27FC236}">
                <a16:creationId xmlns:a16="http://schemas.microsoft.com/office/drawing/2014/main" id="{4A0C6A38-5E27-4330-B64B-363FB77D4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594" y="1337627"/>
            <a:ext cx="5298811" cy="4029075"/>
          </a:xfrm>
          <a:prstGeom prst="rect">
            <a:avLst/>
          </a:prstGeom>
          <a:ln>
            <a:solidFill>
              <a:schemeClr val="tx1"/>
            </a:solidFill>
          </a:ln>
        </p:spPr>
      </p:pic>
    </p:spTree>
    <p:extLst>
      <p:ext uri="{BB962C8B-B14F-4D97-AF65-F5344CB8AC3E}">
        <p14:creationId xmlns:p14="http://schemas.microsoft.com/office/powerpoint/2010/main" val="1426713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4E4C0A6B-A72C-4911-87CB-9F66851EDB3F}"/>
              </a:ext>
            </a:extLst>
          </p:cNvPr>
          <p:cNvSpPr/>
          <p:nvPr/>
        </p:nvSpPr>
        <p:spPr>
          <a:xfrm flipH="1">
            <a:off x="26674" y="112008"/>
            <a:ext cx="11964035" cy="663257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A91C3D22-28AF-41E5-8AE6-6A59CB4E8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5" name="文本框 4">
            <a:extLst>
              <a:ext uri="{FF2B5EF4-FFF2-40B4-BE49-F238E27FC236}">
                <a16:creationId xmlns:a16="http://schemas.microsoft.com/office/drawing/2014/main" id="{3FA9F289-D334-47AD-AFF3-9E5DC90FA4B8}"/>
              </a:ext>
            </a:extLst>
          </p:cNvPr>
          <p:cNvSpPr txBox="1"/>
          <p:nvPr/>
        </p:nvSpPr>
        <p:spPr>
          <a:xfrm>
            <a:off x="1885241" y="633789"/>
            <a:ext cx="5175250" cy="460375"/>
          </a:xfrm>
          <a:prstGeom prst="rect">
            <a:avLst/>
          </a:prstGeom>
          <a:noFill/>
        </p:spPr>
        <p:txBody>
          <a:bodyPr wrap="square" rtlCol="0">
            <a:spAutoFit/>
          </a:bodyPr>
          <a:lstStyle/>
          <a:p>
            <a:r>
              <a:rPr lang="en-US" altLang="zh-CN" sz="2400" b="1" dirty="0">
                <a:solidFill>
                  <a:schemeClr val="accent6"/>
                </a:solidFill>
              </a:rPr>
              <a:t>2.5 </a:t>
            </a:r>
            <a:r>
              <a:rPr lang="zh-CN" altLang="en-US" sz="2400" b="1" dirty="0">
                <a:solidFill>
                  <a:schemeClr val="accent6"/>
                </a:solidFill>
              </a:rPr>
              <a:t>治愈病例数据分析</a:t>
            </a:r>
          </a:p>
        </p:txBody>
      </p:sp>
      <p:sp>
        <p:nvSpPr>
          <p:cNvPr id="6" name="文本框 5">
            <a:extLst>
              <a:ext uri="{FF2B5EF4-FFF2-40B4-BE49-F238E27FC236}">
                <a16:creationId xmlns:a16="http://schemas.microsoft.com/office/drawing/2014/main" id="{12F71296-C94D-4147-83DA-07782463A404}"/>
              </a:ext>
            </a:extLst>
          </p:cNvPr>
          <p:cNvSpPr txBox="1"/>
          <p:nvPr/>
        </p:nvSpPr>
        <p:spPr>
          <a:xfrm>
            <a:off x="698503" y="1615945"/>
            <a:ext cx="10620375" cy="4524315"/>
          </a:xfrm>
          <a:prstGeom prst="rect">
            <a:avLst/>
          </a:prstGeom>
          <a:noFill/>
        </p:spPr>
        <p:txBody>
          <a:bodyPr wrap="square" rtlCol="0">
            <a:spAutoFit/>
          </a:bodyPr>
          <a:lstStyle/>
          <a:p>
            <a:r>
              <a:rPr lang="zh-CN" altLang="en-US" dirty="0"/>
              <a:t>     截止至</a:t>
            </a:r>
            <a:r>
              <a:rPr lang="en-US" altLang="zh-CN" dirty="0"/>
              <a:t>2020</a:t>
            </a:r>
            <a:r>
              <a:rPr lang="zh-CN" altLang="en-US" dirty="0"/>
              <a:t>年</a:t>
            </a:r>
            <a:r>
              <a:rPr lang="en-US" altLang="zh-CN" dirty="0"/>
              <a:t>3</a:t>
            </a:r>
            <a:r>
              <a:rPr lang="zh-CN" altLang="en-US" dirty="0"/>
              <a:t>月</a:t>
            </a:r>
            <a:r>
              <a:rPr lang="en-US" altLang="zh-CN" dirty="0"/>
              <a:t>3</a:t>
            </a:r>
            <a:r>
              <a:rPr lang="zh-CN" altLang="en-US" dirty="0"/>
              <a:t>号</a:t>
            </a:r>
            <a:r>
              <a:rPr lang="en-US" altLang="zh-CN" dirty="0"/>
              <a:t>14</a:t>
            </a:r>
            <a:r>
              <a:rPr lang="zh-CN" altLang="en-US" dirty="0"/>
              <a:t>时，全国累计治愈患者</a:t>
            </a:r>
            <a:r>
              <a:rPr lang="en-US" altLang="zh-CN" dirty="0"/>
              <a:t>47281</a:t>
            </a:r>
            <a:r>
              <a:rPr lang="zh-CN" altLang="en-US" dirty="0"/>
              <a:t>例。湖北治愈病例</a:t>
            </a:r>
            <a:r>
              <a:rPr lang="en-US" altLang="zh-CN" dirty="0"/>
              <a:t>36167</a:t>
            </a:r>
            <a:r>
              <a:rPr lang="zh-CN" altLang="en-US" dirty="0"/>
              <a:t>例，除湖北外治愈病例数前三的省份为河南、浙江和广东。从自然地理和人文地理的角度分析，全国各省省市治愈人数分布主要有如下特征。</a:t>
            </a:r>
          </a:p>
          <a:p>
            <a:r>
              <a:rPr lang="zh-CN" altLang="en-US" dirty="0"/>
              <a:t>     从自然地理角度分析，疫情治愈人数在地理空间分布上以湖北为中心程辐射分布，离湖北地理距离越近的省市治愈人数越多，如河南、安徽、浙江等省市。然而从区域面积上分析，区域面积相对较小的省市治愈病例数要相对多于面积较大的省市。从方位上对比我国南部各省份治愈病例数，要多余北方各省。而按温带划分来分析治愈人数，亚热带地区治愈人数要远多余温带、寒带地区。</a:t>
            </a:r>
          </a:p>
          <a:p>
            <a:r>
              <a:rPr lang="zh-CN" altLang="en-US" dirty="0"/>
              <a:t>     从人文地理角度分析，经济发展水平较高的省份治愈人数较多，浙江、广东均为我国</a:t>
            </a:r>
            <a:r>
              <a:rPr lang="en-US" altLang="zh-CN" dirty="0"/>
              <a:t>GDP</a:t>
            </a:r>
            <a:r>
              <a:rPr lang="zh-CN" altLang="en-US" dirty="0"/>
              <a:t>大省。经济实力雄厚，医疗水平相对发达，而我国东北部和中西部受制于产业结构规划，经济发展水平较慢，治愈人数较低。其次，从人口分布及流动性上分析，我国人口主要集中在中部和东南省份，人口基数大的省份相对治愈人数也会高一些，而且如河南是人口流动大省，人口基数众多，且在疫情初期防疫准备各向措施到位，所以治愈人数相对较高，而如东北及中西各省人口流动性差，人口基数少，所以治愈人数相对较少。</a:t>
            </a:r>
          </a:p>
          <a:p>
            <a:r>
              <a:rPr lang="zh-CN" altLang="en-US" dirty="0"/>
              <a:t>     综上，我们可以得出结论全国各省的治愈人数，与其地理环境和经济区位等多方位因素综合而成，人口基数多经济发展水平较高地理环境优越的省份治愈人数要优于人口基数少经济发展水平较低地理环境一般的省份。</a:t>
            </a:r>
          </a:p>
        </p:txBody>
      </p:sp>
    </p:spTree>
    <p:extLst>
      <p:ext uri="{BB962C8B-B14F-4D97-AF65-F5344CB8AC3E}">
        <p14:creationId xmlns:p14="http://schemas.microsoft.com/office/powerpoint/2010/main" val="2598571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115FF92B-0954-40F4-92D3-1C1CC182A391}"/>
              </a:ext>
            </a:extLst>
          </p:cNvPr>
          <p:cNvSpPr/>
          <p:nvPr/>
        </p:nvSpPr>
        <p:spPr>
          <a:xfrm flipH="1">
            <a:off x="101600" y="134620"/>
            <a:ext cx="11989435" cy="658812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DC3259-C6CC-45A0-AB0F-7B9AE3BD6099}"/>
              </a:ext>
            </a:extLst>
          </p:cNvPr>
          <p:cNvPicPr>
            <a:picLocks noChangeAspect="1"/>
          </p:cNvPicPr>
          <p:nvPr/>
        </p:nvPicPr>
        <p:blipFill>
          <a:blip r:embed="rId2"/>
          <a:stretch>
            <a:fillRect/>
          </a:stretch>
        </p:blipFill>
        <p:spPr>
          <a:xfrm>
            <a:off x="1439563" y="1355031"/>
            <a:ext cx="4274377" cy="4271061"/>
          </a:xfrm>
          <a:prstGeom prst="rect">
            <a:avLst/>
          </a:prstGeom>
          <a:ln>
            <a:solidFill>
              <a:schemeClr val="tx1"/>
            </a:solidFill>
          </a:ln>
        </p:spPr>
      </p:pic>
      <p:pic>
        <p:nvPicPr>
          <p:cNvPr id="4" name="图片 3">
            <a:extLst>
              <a:ext uri="{FF2B5EF4-FFF2-40B4-BE49-F238E27FC236}">
                <a16:creationId xmlns:a16="http://schemas.microsoft.com/office/drawing/2014/main" id="{38F0982E-517E-4EB6-8D27-6435DF938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8" name="文本框 7">
            <a:extLst>
              <a:ext uri="{FF2B5EF4-FFF2-40B4-BE49-F238E27FC236}">
                <a16:creationId xmlns:a16="http://schemas.microsoft.com/office/drawing/2014/main" id="{8D9E5DDB-2AB3-4D5D-9138-8B97A9AEB33A}"/>
              </a:ext>
            </a:extLst>
          </p:cNvPr>
          <p:cNvSpPr txBox="1"/>
          <p:nvPr/>
        </p:nvSpPr>
        <p:spPr>
          <a:xfrm>
            <a:off x="-442742" y="5944231"/>
            <a:ext cx="7675245" cy="460375"/>
          </a:xfrm>
          <a:prstGeom prst="rect">
            <a:avLst/>
          </a:prstGeom>
          <a:noFill/>
        </p:spPr>
        <p:txBody>
          <a:bodyPr wrap="square" rtlCol="0">
            <a:spAutoFit/>
          </a:bodyPr>
          <a:lstStyle/>
          <a:p>
            <a:pPr algn="ctr"/>
            <a:r>
              <a:rPr lang="zh-CN" altLang="en-US" sz="2400" dirty="0"/>
              <a:t>沿海省份图</a:t>
            </a:r>
          </a:p>
        </p:txBody>
      </p:sp>
      <p:sp>
        <p:nvSpPr>
          <p:cNvPr id="9" name="文本框 4">
            <a:extLst>
              <a:ext uri="{FF2B5EF4-FFF2-40B4-BE49-F238E27FC236}">
                <a16:creationId xmlns:a16="http://schemas.microsoft.com/office/drawing/2014/main" id="{DAA3049B-C8ED-4F26-8ADF-348028C48AB1}"/>
              </a:ext>
            </a:extLst>
          </p:cNvPr>
          <p:cNvSpPr txBox="1"/>
          <p:nvPr/>
        </p:nvSpPr>
        <p:spPr>
          <a:xfrm>
            <a:off x="1640174" y="511407"/>
            <a:ext cx="2514405" cy="461665"/>
          </a:xfrm>
          <a:prstGeom prst="rect">
            <a:avLst/>
          </a:prstGeom>
          <a:noFill/>
        </p:spPr>
        <p:txBody>
          <a:bodyPr wrap="square" rtlCol="0">
            <a:spAutoFit/>
          </a:bodyPr>
          <a:lstStyle/>
          <a:p>
            <a:r>
              <a:rPr lang="en-US" altLang="zh-CN" sz="2400" b="1" dirty="0">
                <a:solidFill>
                  <a:schemeClr val="accent6"/>
                </a:solidFill>
              </a:rPr>
              <a:t>3.1</a:t>
            </a:r>
            <a:r>
              <a:rPr lang="zh-CN" altLang="en-US" sz="2400" b="1" dirty="0">
                <a:solidFill>
                  <a:schemeClr val="accent6"/>
                </a:solidFill>
              </a:rPr>
              <a:t>数据准备</a:t>
            </a:r>
          </a:p>
        </p:txBody>
      </p:sp>
      <p:pic>
        <p:nvPicPr>
          <p:cNvPr id="10" name="图片 9">
            <a:extLst>
              <a:ext uri="{FF2B5EF4-FFF2-40B4-BE49-F238E27FC236}">
                <a16:creationId xmlns:a16="http://schemas.microsoft.com/office/drawing/2014/main" id="{999FF00E-8E9F-4398-8A2A-5CD32D9A16DD}"/>
              </a:ext>
            </a:extLst>
          </p:cNvPr>
          <p:cNvPicPr>
            <a:picLocks noChangeAspect="1"/>
          </p:cNvPicPr>
          <p:nvPr/>
        </p:nvPicPr>
        <p:blipFill>
          <a:blip r:embed="rId4"/>
          <a:stretch>
            <a:fillRect/>
          </a:stretch>
        </p:blipFill>
        <p:spPr>
          <a:xfrm>
            <a:off x="6710718" y="1253222"/>
            <a:ext cx="4558132" cy="4372870"/>
          </a:xfrm>
          <a:prstGeom prst="rect">
            <a:avLst/>
          </a:prstGeom>
          <a:ln>
            <a:solidFill>
              <a:schemeClr val="tx1"/>
            </a:solidFill>
          </a:ln>
        </p:spPr>
      </p:pic>
      <p:sp>
        <p:nvSpPr>
          <p:cNvPr id="11" name="文本框 10">
            <a:extLst>
              <a:ext uri="{FF2B5EF4-FFF2-40B4-BE49-F238E27FC236}">
                <a16:creationId xmlns:a16="http://schemas.microsoft.com/office/drawing/2014/main" id="{213227C9-84DE-4A88-99E5-8C32A0901158}"/>
              </a:ext>
            </a:extLst>
          </p:cNvPr>
          <p:cNvSpPr txBox="1"/>
          <p:nvPr/>
        </p:nvSpPr>
        <p:spPr>
          <a:xfrm>
            <a:off x="4805442" y="5921497"/>
            <a:ext cx="7675245" cy="460375"/>
          </a:xfrm>
          <a:prstGeom prst="rect">
            <a:avLst/>
          </a:prstGeom>
          <a:noFill/>
        </p:spPr>
        <p:txBody>
          <a:bodyPr wrap="square" rtlCol="0">
            <a:spAutoFit/>
          </a:bodyPr>
          <a:lstStyle/>
          <a:p>
            <a:pPr algn="ctr"/>
            <a:r>
              <a:rPr lang="zh-CN" altLang="en-US" sz="2400" dirty="0"/>
              <a:t>港口货物、集装箱吞吐量数据</a:t>
            </a:r>
          </a:p>
        </p:txBody>
      </p:sp>
    </p:spTree>
    <p:extLst>
      <p:ext uri="{BB962C8B-B14F-4D97-AF65-F5344CB8AC3E}">
        <p14:creationId xmlns:p14="http://schemas.microsoft.com/office/powerpoint/2010/main" val="158326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对角圆角矩形 3">
            <a:extLst>
              <a:ext uri="{FF2B5EF4-FFF2-40B4-BE49-F238E27FC236}">
                <a16:creationId xmlns:a16="http://schemas.microsoft.com/office/drawing/2014/main" id="{4334EB71-B9F6-444D-B779-F1C242743289}"/>
              </a:ext>
            </a:extLst>
          </p:cNvPr>
          <p:cNvSpPr/>
          <p:nvPr/>
        </p:nvSpPr>
        <p:spPr>
          <a:xfrm flipH="1">
            <a:off x="135890" y="91440"/>
            <a:ext cx="11920220" cy="667512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62" name="图片 61">
            <a:extLst>
              <a:ext uri="{FF2B5EF4-FFF2-40B4-BE49-F238E27FC236}">
                <a16:creationId xmlns:a16="http://schemas.microsoft.com/office/drawing/2014/main" id="{781074A6-5ED6-4B10-A750-BAE52E3AB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3" name="文本框 4">
            <a:extLst>
              <a:ext uri="{FF2B5EF4-FFF2-40B4-BE49-F238E27FC236}">
                <a16:creationId xmlns:a16="http://schemas.microsoft.com/office/drawing/2014/main" id="{816C85EA-583D-4606-A7B9-DC48C4F46979}"/>
              </a:ext>
            </a:extLst>
          </p:cNvPr>
          <p:cNvSpPr txBox="1"/>
          <p:nvPr/>
        </p:nvSpPr>
        <p:spPr>
          <a:xfrm>
            <a:off x="2075180" y="558165"/>
            <a:ext cx="2356143" cy="461665"/>
          </a:xfrm>
          <a:prstGeom prst="rect">
            <a:avLst/>
          </a:prstGeom>
          <a:noFill/>
        </p:spPr>
        <p:txBody>
          <a:bodyPr wrap="square" rtlCol="0">
            <a:spAutoFit/>
          </a:bodyPr>
          <a:lstStyle/>
          <a:p>
            <a:r>
              <a:rPr lang="en-US" altLang="zh-CN" sz="2400" b="1" dirty="0">
                <a:solidFill>
                  <a:schemeClr val="accent6"/>
                </a:solidFill>
              </a:rPr>
              <a:t>3.2</a:t>
            </a:r>
            <a:r>
              <a:rPr lang="zh-CN" altLang="en-US" sz="2400" b="1" dirty="0">
                <a:solidFill>
                  <a:schemeClr val="accent6"/>
                </a:solidFill>
              </a:rPr>
              <a:t>数据采集</a:t>
            </a:r>
          </a:p>
        </p:txBody>
      </p:sp>
      <p:sp>
        <p:nvSpPr>
          <p:cNvPr id="64" name="Freeform 5">
            <a:extLst>
              <a:ext uri="{FF2B5EF4-FFF2-40B4-BE49-F238E27FC236}">
                <a16:creationId xmlns:a16="http://schemas.microsoft.com/office/drawing/2014/main" id="{F790F2DC-912A-427F-82A7-4AEB41BD8018}"/>
              </a:ext>
            </a:extLst>
          </p:cNvPr>
          <p:cNvSpPr>
            <a:spLocks noEditPoints="1"/>
          </p:cNvSpPr>
          <p:nvPr/>
        </p:nvSpPr>
        <p:spPr bwMode="auto">
          <a:xfrm>
            <a:off x="9704171" y="2573858"/>
            <a:ext cx="493827" cy="493827"/>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sp>
        <p:nvSpPr>
          <p:cNvPr id="67" name="五边形 10">
            <a:extLst>
              <a:ext uri="{FF2B5EF4-FFF2-40B4-BE49-F238E27FC236}">
                <a16:creationId xmlns:a16="http://schemas.microsoft.com/office/drawing/2014/main" id="{72466CAE-5300-43C0-B596-DDEEE0FD94A2}"/>
              </a:ext>
            </a:extLst>
          </p:cNvPr>
          <p:cNvSpPr/>
          <p:nvPr/>
        </p:nvSpPr>
        <p:spPr>
          <a:xfrm>
            <a:off x="652780" y="1810385"/>
            <a:ext cx="2660650" cy="1089025"/>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buClrTx/>
              <a:buSzTx/>
              <a:buNone/>
            </a:pP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1.</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打开百度地图</a:t>
            </a: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搜索查找港口</a:t>
            </a:r>
            <a:endParaRPr lang="en-US" altLang="zh-CN" sz="1600" dirty="0" err="1">
              <a:solidFill>
                <a:schemeClr val="tx1"/>
              </a:solidFill>
            </a:endParaRPr>
          </a:p>
        </p:txBody>
      </p:sp>
      <p:sp>
        <p:nvSpPr>
          <p:cNvPr id="68" name="五边形 18">
            <a:extLst>
              <a:ext uri="{FF2B5EF4-FFF2-40B4-BE49-F238E27FC236}">
                <a16:creationId xmlns:a16="http://schemas.microsoft.com/office/drawing/2014/main" id="{73724B2C-F7D1-4737-940F-13302C25912B}"/>
              </a:ext>
            </a:extLst>
          </p:cNvPr>
          <p:cNvSpPr/>
          <p:nvPr/>
        </p:nvSpPr>
        <p:spPr>
          <a:xfrm>
            <a:off x="6089015" y="4721535"/>
            <a:ext cx="2962833" cy="1088925"/>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solidFill>
                  <a:schemeClr val="tx1"/>
                </a:solidFill>
                <a:sym typeface="+mn-ea"/>
              </a:rPr>
              <a:t>4.</a:t>
            </a:r>
            <a:r>
              <a:rPr lang="zh-CN" altLang="en-US" sz="1600" dirty="0">
                <a:solidFill>
                  <a:schemeClr val="tx1"/>
                </a:solidFill>
                <a:sym typeface="+mn-ea"/>
              </a:rPr>
              <a:t>打开属性表</a:t>
            </a:r>
          </a:p>
        </p:txBody>
      </p:sp>
      <p:sp>
        <p:nvSpPr>
          <p:cNvPr id="71" name="五边形 20">
            <a:extLst>
              <a:ext uri="{FF2B5EF4-FFF2-40B4-BE49-F238E27FC236}">
                <a16:creationId xmlns:a16="http://schemas.microsoft.com/office/drawing/2014/main" id="{154B6E12-B6FB-4FE9-8AD5-C0795E353A43}"/>
              </a:ext>
            </a:extLst>
          </p:cNvPr>
          <p:cNvSpPr/>
          <p:nvPr/>
        </p:nvSpPr>
        <p:spPr>
          <a:xfrm>
            <a:off x="652780" y="4786630"/>
            <a:ext cx="2660650" cy="1089025"/>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solidFill>
                  <a:schemeClr val="tx1"/>
                </a:solidFill>
                <a:sym typeface="+mn-ea"/>
              </a:rPr>
              <a:t>3.</a:t>
            </a:r>
            <a:r>
              <a:rPr lang="zh-CN" altLang="en-US" sz="1600" dirty="0">
                <a:solidFill>
                  <a:schemeClr val="tx1"/>
                </a:solidFill>
                <a:sym typeface="+mn-ea"/>
              </a:rPr>
              <a:t>依次标注完所有港口点位</a:t>
            </a:r>
            <a:endParaRPr lang="zh-CN" altLang="en-US" sz="16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72" name="五边形 21">
            <a:extLst>
              <a:ext uri="{FF2B5EF4-FFF2-40B4-BE49-F238E27FC236}">
                <a16:creationId xmlns:a16="http://schemas.microsoft.com/office/drawing/2014/main" id="{89D92301-502B-4C58-AFE6-4583296B096E}"/>
              </a:ext>
            </a:extLst>
          </p:cNvPr>
          <p:cNvSpPr/>
          <p:nvPr/>
        </p:nvSpPr>
        <p:spPr>
          <a:xfrm>
            <a:off x="6089015" y="1810385"/>
            <a:ext cx="2660650" cy="1089025"/>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solidFill>
                  <a:schemeClr val="tx1"/>
                </a:solidFill>
                <a:sym typeface="+mn-ea"/>
              </a:rPr>
              <a:t>2.</a:t>
            </a:r>
            <a:r>
              <a:rPr lang="zh-CN" altLang="en-US" sz="1600" dirty="0">
                <a:solidFill>
                  <a:schemeClr val="tx1"/>
                </a:solidFill>
                <a:sym typeface="+mn-ea"/>
              </a:rPr>
              <a:t>标注在对应地图上</a:t>
            </a:r>
            <a:endParaRPr lang="zh-CN" altLang="en-US" sz="1600" dirty="0">
              <a:solidFill>
                <a:schemeClr val="tx1"/>
              </a:solidFill>
              <a:latin typeface="黑体" panose="02010609060101010101" charset="-122"/>
              <a:ea typeface="黑体" panose="02010609060101010101" charset="-122"/>
              <a:cs typeface="黑体" panose="02010609060101010101" charset="-122"/>
            </a:endParaRPr>
          </a:p>
        </p:txBody>
      </p:sp>
      <p:pic>
        <p:nvPicPr>
          <p:cNvPr id="75" name="图片 74">
            <a:extLst>
              <a:ext uri="{FF2B5EF4-FFF2-40B4-BE49-F238E27FC236}">
                <a16:creationId xmlns:a16="http://schemas.microsoft.com/office/drawing/2014/main" id="{998D8A4A-57D1-47AB-8634-6ABCB3B5D310}"/>
              </a:ext>
            </a:extLst>
          </p:cNvPr>
          <p:cNvPicPr>
            <a:picLocks noChangeAspect="1"/>
          </p:cNvPicPr>
          <p:nvPr/>
        </p:nvPicPr>
        <p:blipFill>
          <a:blip r:embed="rId3"/>
          <a:stretch>
            <a:fillRect/>
          </a:stretch>
        </p:blipFill>
        <p:spPr>
          <a:xfrm>
            <a:off x="3433588" y="1559905"/>
            <a:ext cx="2353220" cy="2061389"/>
          </a:xfrm>
          <a:prstGeom prst="rect">
            <a:avLst/>
          </a:prstGeom>
          <a:ln>
            <a:solidFill>
              <a:schemeClr val="tx1"/>
            </a:solidFill>
          </a:ln>
        </p:spPr>
      </p:pic>
      <p:pic>
        <p:nvPicPr>
          <p:cNvPr id="76" name="图片 75">
            <a:extLst>
              <a:ext uri="{FF2B5EF4-FFF2-40B4-BE49-F238E27FC236}">
                <a16:creationId xmlns:a16="http://schemas.microsoft.com/office/drawing/2014/main" id="{8E764717-2C95-40FE-91AE-AFAC5524D76D}"/>
              </a:ext>
            </a:extLst>
          </p:cNvPr>
          <p:cNvPicPr>
            <a:picLocks noChangeAspect="1"/>
          </p:cNvPicPr>
          <p:nvPr/>
        </p:nvPicPr>
        <p:blipFill>
          <a:blip r:embed="rId4"/>
          <a:stretch>
            <a:fillRect/>
          </a:stretch>
        </p:blipFill>
        <p:spPr>
          <a:xfrm>
            <a:off x="9013261" y="928207"/>
            <a:ext cx="2369473" cy="2853380"/>
          </a:xfrm>
          <a:prstGeom prst="rect">
            <a:avLst/>
          </a:prstGeom>
          <a:ln>
            <a:solidFill>
              <a:schemeClr val="tx1"/>
            </a:solidFill>
          </a:ln>
        </p:spPr>
      </p:pic>
      <p:pic>
        <p:nvPicPr>
          <p:cNvPr id="77" name="图片 76">
            <a:extLst>
              <a:ext uri="{FF2B5EF4-FFF2-40B4-BE49-F238E27FC236}">
                <a16:creationId xmlns:a16="http://schemas.microsoft.com/office/drawing/2014/main" id="{E69E7F55-6849-425C-B257-B6C38A678D9B}"/>
              </a:ext>
            </a:extLst>
          </p:cNvPr>
          <p:cNvPicPr>
            <a:picLocks noChangeAspect="1"/>
          </p:cNvPicPr>
          <p:nvPr/>
        </p:nvPicPr>
        <p:blipFill>
          <a:blip r:embed="rId5"/>
          <a:stretch>
            <a:fillRect/>
          </a:stretch>
        </p:blipFill>
        <p:spPr>
          <a:xfrm>
            <a:off x="3433588" y="4161370"/>
            <a:ext cx="2100444" cy="2339543"/>
          </a:xfrm>
          <a:prstGeom prst="rect">
            <a:avLst/>
          </a:prstGeom>
          <a:ln>
            <a:solidFill>
              <a:schemeClr val="tx1"/>
            </a:solidFill>
          </a:ln>
        </p:spPr>
      </p:pic>
      <p:pic>
        <p:nvPicPr>
          <p:cNvPr id="78" name="图片 77">
            <a:extLst>
              <a:ext uri="{FF2B5EF4-FFF2-40B4-BE49-F238E27FC236}">
                <a16:creationId xmlns:a16="http://schemas.microsoft.com/office/drawing/2014/main" id="{0C49FC13-2C25-4EF6-9A97-D73F8C1E093B}"/>
              </a:ext>
            </a:extLst>
          </p:cNvPr>
          <p:cNvPicPr>
            <a:picLocks noChangeAspect="1"/>
          </p:cNvPicPr>
          <p:nvPr/>
        </p:nvPicPr>
        <p:blipFill>
          <a:blip r:embed="rId6"/>
          <a:stretch>
            <a:fillRect/>
          </a:stretch>
        </p:blipFill>
        <p:spPr>
          <a:xfrm>
            <a:off x="9235932" y="4033435"/>
            <a:ext cx="1249788" cy="2481277"/>
          </a:xfrm>
          <a:prstGeom prst="rect">
            <a:avLst/>
          </a:prstGeom>
          <a:ln>
            <a:solidFill>
              <a:schemeClr val="tx1"/>
            </a:solidFill>
          </a:ln>
        </p:spPr>
      </p:pic>
    </p:spTree>
    <p:extLst>
      <p:ext uri="{BB962C8B-B14F-4D97-AF65-F5344CB8AC3E}">
        <p14:creationId xmlns:p14="http://schemas.microsoft.com/office/powerpoint/2010/main" val="1841939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97C6B6B9-9517-487B-B9C8-CB6889505A92}"/>
              </a:ext>
            </a:extLst>
          </p:cNvPr>
          <p:cNvSpPr/>
          <p:nvPr/>
        </p:nvSpPr>
        <p:spPr>
          <a:xfrm flipH="1">
            <a:off x="26674" y="112008"/>
            <a:ext cx="11964035" cy="663257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 name="对角圆角矩形 3">
            <a:extLst>
              <a:ext uri="{FF2B5EF4-FFF2-40B4-BE49-F238E27FC236}">
                <a16:creationId xmlns:a16="http://schemas.microsoft.com/office/drawing/2014/main" id="{BE1A2F2A-2420-4CC2-8067-D7D620CC8870}"/>
              </a:ext>
            </a:extLst>
          </p:cNvPr>
          <p:cNvSpPr/>
          <p:nvPr/>
        </p:nvSpPr>
        <p:spPr>
          <a:xfrm flipH="1">
            <a:off x="26674" y="112008"/>
            <a:ext cx="11964035" cy="663257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822E866-D08C-4AB3-8C87-4196F50ABD1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5" name="文本框 4">
            <a:extLst>
              <a:ext uri="{FF2B5EF4-FFF2-40B4-BE49-F238E27FC236}">
                <a16:creationId xmlns:a16="http://schemas.microsoft.com/office/drawing/2014/main" id="{994A6D9C-8BA7-4019-BEF9-D9CB15B243CB}"/>
              </a:ext>
            </a:extLst>
          </p:cNvPr>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rPr>
              <a:t>3.3 </a:t>
            </a:r>
            <a:r>
              <a:rPr lang="zh-CN" altLang="en-US" sz="2400" b="1" dirty="0">
                <a:solidFill>
                  <a:schemeClr val="accent6"/>
                </a:solidFill>
              </a:rPr>
              <a:t>数据编辑</a:t>
            </a:r>
          </a:p>
        </p:txBody>
      </p:sp>
      <p:cxnSp>
        <p:nvCxnSpPr>
          <p:cNvPr id="6" name="直接连接符 5">
            <a:extLst>
              <a:ext uri="{FF2B5EF4-FFF2-40B4-BE49-F238E27FC236}">
                <a16:creationId xmlns:a16="http://schemas.microsoft.com/office/drawing/2014/main" id="{77DE4A94-B7AA-4F7E-9850-17B0CF1C62C3}"/>
              </a:ext>
            </a:extLst>
          </p:cNvPr>
          <p:cNvCxnSpPr/>
          <p:nvPr>
            <p:custDataLst>
              <p:tags r:id="rId1"/>
            </p:custDataLst>
          </p:nvPr>
        </p:nvCxnSpPr>
        <p:spPr>
          <a:xfrm flipH="1">
            <a:off x="1729998" y="3429704"/>
            <a:ext cx="10238483" cy="0"/>
          </a:xfrm>
          <a:prstGeom prst="line">
            <a:avLst/>
          </a:prstGeom>
          <a:ln w="19050">
            <a:solidFill>
              <a:sysClr val="window" lastClr="FFFFFF">
                <a:lumMod val="75000"/>
              </a:sysClr>
            </a:solidFill>
          </a:ln>
        </p:spPr>
        <p:style>
          <a:lnRef idx="1">
            <a:srgbClr val="1F74AD"/>
          </a:lnRef>
          <a:fillRef idx="0">
            <a:srgbClr val="1F74AD"/>
          </a:fillRef>
          <a:effectRef idx="0">
            <a:srgbClr val="1F74AD"/>
          </a:effectRef>
          <a:fontRef idx="minor">
            <a:srgbClr val="000000"/>
          </a:fontRef>
        </p:style>
      </p:cxnSp>
      <p:sp>
        <p:nvSpPr>
          <p:cNvPr id="7" name="椭圆 6">
            <a:extLst>
              <a:ext uri="{FF2B5EF4-FFF2-40B4-BE49-F238E27FC236}">
                <a16:creationId xmlns:a16="http://schemas.microsoft.com/office/drawing/2014/main" id="{94EB83CC-17E3-4582-B55E-5BC8C48DFAA7}"/>
              </a:ext>
            </a:extLst>
          </p:cNvPr>
          <p:cNvSpPr/>
          <p:nvPr>
            <p:custDataLst>
              <p:tags r:id="rId2"/>
            </p:custDataLst>
          </p:nvPr>
        </p:nvSpPr>
        <p:spPr>
          <a:xfrm>
            <a:off x="1707770"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a:p>
        </p:txBody>
      </p:sp>
      <p:sp>
        <p:nvSpPr>
          <p:cNvPr id="8" name="椭圆 7">
            <a:extLst>
              <a:ext uri="{FF2B5EF4-FFF2-40B4-BE49-F238E27FC236}">
                <a16:creationId xmlns:a16="http://schemas.microsoft.com/office/drawing/2014/main" id="{D8DE9050-143D-4093-8C0A-F5B7EFD90C44}"/>
              </a:ext>
            </a:extLst>
          </p:cNvPr>
          <p:cNvSpPr/>
          <p:nvPr>
            <p:custDataLst>
              <p:tags r:id="rId3"/>
            </p:custDataLst>
          </p:nvPr>
        </p:nvSpPr>
        <p:spPr>
          <a:xfrm>
            <a:off x="4336954"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9" name="任意多边形 59">
            <a:extLst>
              <a:ext uri="{FF2B5EF4-FFF2-40B4-BE49-F238E27FC236}">
                <a16:creationId xmlns:a16="http://schemas.microsoft.com/office/drawing/2014/main" id="{D1D0F22A-CC8D-4834-90D1-93FC5D87D10A}"/>
              </a:ext>
            </a:extLst>
          </p:cNvPr>
          <p:cNvSpPr/>
          <p:nvPr>
            <p:custDataLst>
              <p:tags r:id="rId4"/>
            </p:custDataLst>
          </p:nvPr>
        </p:nvSpPr>
        <p:spPr bwMode="auto">
          <a:xfrm>
            <a:off x="4482691"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10" name="椭圆 9">
            <a:extLst>
              <a:ext uri="{FF2B5EF4-FFF2-40B4-BE49-F238E27FC236}">
                <a16:creationId xmlns:a16="http://schemas.microsoft.com/office/drawing/2014/main" id="{5C5B21BC-120B-4F6A-A041-08D837F84708}"/>
              </a:ext>
            </a:extLst>
          </p:cNvPr>
          <p:cNvSpPr/>
          <p:nvPr>
            <p:custDataLst>
              <p:tags r:id="rId5"/>
            </p:custDataLst>
          </p:nvPr>
        </p:nvSpPr>
        <p:spPr>
          <a:xfrm>
            <a:off x="696613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11" name="椭圆 10">
            <a:extLst>
              <a:ext uri="{FF2B5EF4-FFF2-40B4-BE49-F238E27FC236}">
                <a16:creationId xmlns:a16="http://schemas.microsoft.com/office/drawing/2014/main" id="{433DEE9D-5C7C-42F1-8383-FD243665B7AD}"/>
              </a:ext>
            </a:extLst>
          </p:cNvPr>
          <p:cNvSpPr/>
          <p:nvPr>
            <p:custDataLst>
              <p:tags r:id="rId6"/>
            </p:custDataLst>
          </p:nvPr>
        </p:nvSpPr>
        <p:spPr>
          <a:xfrm>
            <a:off x="956544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12" name="矩形 11">
            <a:extLst>
              <a:ext uri="{FF2B5EF4-FFF2-40B4-BE49-F238E27FC236}">
                <a16:creationId xmlns:a16="http://schemas.microsoft.com/office/drawing/2014/main" id="{5E4326D7-BD3F-4DD8-9CF4-57D6F0CB41B4}"/>
              </a:ext>
            </a:extLst>
          </p:cNvPr>
          <p:cNvSpPr/>
          <p:nvPr>
            <p:custDataLst>
              <p:tags r:id="rId7"/>
            </p:custDataLst>
          </p:nvPr>
        </p:nvSpPr>
        <p:spPr bwMode="auto">
          <a:xfrm>
            <a:off x="1581774" y="1972852"/>
            <a:ext cx="963412" cy="44844"/>
          </a:xfrm>
          <a:prstGeom prst="rect">
            <a:avLst/>
          </a:prstGeom>
          <a:solidFill>
            <a:srgbClr val="1F74AD"/>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13" name="文本框 12">
            <a:extLst>
              <a:ext uri="{FF2B5EF4-FFF2-40B4-BE49-F238E27FC236}">
                <a16:creationId xmlns:a16="http://schemas.microsoft.com/office/drawing/2014/main" id="{38D5AA51-4A18-4FD0-A84F-21DA3F9DE401}"/>
              </a:ext>
            </a:extLst>
          </p:cNvPr>
          <p:cNvSpPr txBox="1"/>
          <p:nvPr>
            <p:custDataLst>
              <p:tags r:id="rId8"/>
            </p:custDataLst>
          </p:nvPr>
        </p:nvSpPr>
        <p:spPr bwMode="auto">
          <a:xfrm>
            <a:off x="681355" y="2057400"/>
            <a:ext cx="2724150" cy="772160"/>
          </a:xfrm>
          <a:prstGeom prst="rect">
            <a:avLst/>
          </a:prstGeom>
        </p:spPr>
        <p:txBody>
          <a:bodyPr wrap="square" lIns="91440" tIns="45720" rIns="91440" bIns="46800" anchor="t" anchorCtr="0">
            <a:normAutofit fontScale="975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将港口数据输入到</a:t>
            </a:r>
            <a:r>
              <a:rPr lang="en-US" altLang="zh-CN" sz="1400" spc="150" dirty="0" err="1">
                <a:solidFill>
                  <a:srgbClr val="000000">
                    <a:lumMod val="75000"/>
                    <a:lumOff val="25000"/>
                  </a:srgbClr>
                </a:solidFill>
                <a:latin typeface="微软雅黑" panose="020B0503020204020204" charset="-122"/>
                <a:ea typeface="微软雅黑" panose="020B0503020204020204" charset="-122"/>
              </a:rPr>
              <a:t>excle</a:t>
            </a:r>
            <a:r>
              <a:rPr lang="zh-CN" altLang="en-US" sz="1400" spc="150" dirty="0">
                <a:solidFill>
                  <a:srgbClr val="000000">
                    <a:lumMod val="75000"/>
                    <a:lumOff val="25000"/>
                  </a:srgbClr>
                </a:solidFill>
                <a:latin typeface="微软雅黑" panose="020B0503020204020204" charset="-122"/>
                <a:ea typeface="微软雅黑" panose="020B0503020204020204" charset="-122"/>
              </a:rPr>
              <a:t>中</a:t>
            </a:r>
          </a:p>
        </p:txBody>
      </p:sp>
      <p:sp>
        <p:nvSpPr>
          <p:cNvPr id="14" name="文本框 13">
            <a:extLst>
              <a:ext uri="{FF2B5EF4-FFF2-40B4-BE49-F238E27FC236}">
                <a16:creationId xmlns:a16="http://schemas.microsoft.com/office/drawing/2014/main" id="{765AD8FC-F6A8-48B7-828B-8DE47FCD113F}"/>
              </a:ext>
            </a:extLst>
          </p:cNvPr>
          <p:cNvSpPr txBox="1"/>
          <p:nvPr>
            <p:custDataLst>
              <p:tags r:id="rId9"/>
            </p:custDataLst>
          </p:nvPr>
        </p:nvSpPr>
        <p:spPr bwMode="auto">
          <a:xfrm>
            <a:off x="681383"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打开</a:t>
            </a:r>
            <a:r>
              <a:rPr lang="en-US" altLang="zh-CN" sz="2000" b="1" spc="300" dirty="0" err="1">
                <a:solidFill>
                  <a:srgbClr val="000000">
                    <a:lumMod val="75000"/>
                    <a:lumOff val="25000"/>
                  </a:srgbClr>
                </a:solidFill>
                <a:latin typeface="微软雅黑" panose="020B0503020204020204" charset="-122"/>
                <a:ea typeface="微软雅黑" panose="020B0503020204020204" charset="-122"/>
              </a:rPr>
              <a:t>excle</a:t>
            </a:r>
            <a:endParaRPr lang="zh-CN" altLang="en-US" sz="2000" b="1" spc="300" dirty="0">
              <a:solidFill>
                <a:srgbClr val="000000">
                  <a:lumMod val="75000"/>
                  <a:lumOff val="25000"/>
                </a:srgbClr>
              </a:solidFill>
              <a:latin typeface="微软雅黑" panose="020B0503020204020204" charset="-122"/>
              <a:ea typeface="微软雅黑" panose="020B0503020204020204" charset="-122"/>
            </a:endParaRPr>
          </a:p>
        </p:txBody>
      </p:sp>
      <p:sp>
        <p:nvSpPr>
          <p:cNvPr id="15" name="矩形 14">
            <a:extLst>
              <a:ext uri="{FF2B5EF4-FFF2-40B4-BE49-F238E27FC236}">
                <a16:creationId xmlns:a16="http://schemas.microsoft.com/office/drawing/2014/main" id="{D8542AEB-5F34-4A30-9C37-14A89A8375A0}"/>
              </a:ext>
            </a:extLst>
          </p:cNvPr>
          <p:cNvSpPr/>
          <p:nvPr>
            <p:custDataLst>
              <p:tags r:id="rId10"/>
            </p:custDataLst>
          </p:nvPr>
        </p:nvSpPr>
        <p:spPr bwMode="auto">
          <a:xfrm>
            <a:off x="7073186" y="1972852"/>
            <a:ext cx="963412" cy="44844"/>
          </a:xfrm>
          <a:prstGeom prst="rect">
            <a:avLst/>
          </a:prstGeom>
          <a:solidFill>
            <a:srgbClr val="1AA3AA"/>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16" name="文本框 15">
            <a:extLst>
              <a:ext uri="{FF2B5EF4-FFF2-40B4-BE49-F238E27FC236}">
                <a16:creationId xmlns:a16="http://schemas.microsoft.com/office/drawing/2014/main" id="{D719FC58-50F0-497D-906A-F35E9B1999F3}"/>
              </a:ext>
            </a:extLst>
          </p:cNvPr>
          <p:cNvSpPr txBox="1"/>
          <p:nvPr>
            <p:custDataLst>
              <p:tags r:id="rId11"/>
            </p:custDataLst>
          </p:nvPr>
        </p:nvSpPr>
        <p:spPr bwMode="auto">
          <a:xfrm>
            <a:off x="6279475" y="2057692"/>
            <a:ext cx="2764195" cy="772049"/>
          </a:xfrm>
          <a:prstGeom prst="rect">
            <a:avLst/>
          </a:prstGeom>
        </p:spPr>
        <p:txBody>
          <a:bodyPr wrap="square" lIns="91440" tIns="45720" rIns="91440" bIns="46800" anchor="t" anchorCtr="0">
            <a:normAutofit fontScale="77500" lnSpcReduction="2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打开属性表，打开编辑器，选择连接，连接字段选择按名连接，加载表选择</a:t>
            </a:r>
            <a:r>
              <a:rPr lang="en-US" altLang="zh-CN" sz="1400" spc="150" dirty="0" err="1">
                <a:solidFill>
                  <a:srgbClr val="000000">
                    <a:lumMod val="75000"/>
                    <a:lumOff val="25000"/>
                  </a:srgbClr>
                </a:solidFill>
                <a:latin typeface="微软雅黑" panose="020B0503020204020204" charset="-122"/>
                <a:ea typeface="微软雅黑" panose="020B0503020204020204" charset="-122"/>
              </a:rPr>
              <a:t>excle</a:t>
            </a:r>
            <a:r>
              <a:rPr lang="zh-CN" altLang="en-US" sz="1400" spc="150" dirty="0">
                <a:solidFill>
                  <a:srgbClr val="000000">
                    <a:lumMod val="75000"/>
                    <a:lumOff val="25000"/>
                  </a:srgbClr>
                </a:solidFill>
                <a:latin typeface="微软雅黑" panose="020B0503020204020204" charset="-122"/>
                <a:ea typeface="微软雅黑" panose="020B0503020204020204" charset="-122"/>
              </a:rPr>
              <a:t>文件</a:t>
            </a:r>
            <a:r>
              <a:rPr lang="en-US" altLang="zh-CN" sz="1400" spc="150" dirty="0">
                <a:solidFill>
                  <a:srgbClr val="000000">
                    <a:lumMod val="75000"/>
                    <a:lumOff val="25000"/>
                  </a:srgbClr>
                </a:solidFill>
                <a:latin typeface="微软雅黑" panose="020B0503020204020204" charset="-122"/>
                <a:ea typeface="微软雅黑" panose="020B0503020204020204" charset="-122"/>
              </a:rPr>
              <a:t>,</a:t>
            </a:r>
            <a:r>
              <a:rPr lang="zh-CN" altLang="en-US" sz="1400" spc="150" dirty="0">
                <a:solidFill>
                  <a:srgbClr val="000000">
                    <a:lumMod val="75000"/>
                    <a:lumOff val="25000"/>
                  </a:srgbClr>
                </a:solidFill>
                <a:latin typeface="微软雅黑" panose="020B0503020204020204" charset="-122"/>
                <a:ea typeface="微软雅黑" panose="020B0503020204020204" charset="-122"/>
              </a:rPr>
              <a:t>然后导出</a:t>
            </a:r>
            <a:r>
              <a:rPr lang="en-US" altLang="zh-CN" sz="1400" spc="150" dirty="0">
                <a:solidFill>
                  <a:srgbClr val="000000">
                    <a:lumMod val="75000"/>
                    <a:lumOff val="25000"/>
                  </a:srgbClr>
                </a:solidFill>
                <a:latin typeface="微软雅黑" panose="020B0503020204020204" charset="-122"/>
                <a:ea typeface="微软雅黑" panose="020B0503020204020204" charset="-122"/>
              </a:rPr>
              <a:t>shapefile</a:t>
            </a:r>
            <a:r>
              <a:rPr lang="zh-CN" altLang="en-US" sz="1400" spc="150" dirty="0">
                <a:solidFill>
                  <a:srgbClr val="000000">
                    <a:lumMod val="75000"/>
                    <a:lumOff val="25000"/>
                  </a:srgbClr>
                </a:solidFill>
                <a:latin typeface="微软雅黑" panose="020B0503020204020204" charset="-122"/>
                <a:ea typeface="微软雅黑" panose="020B0503020204020204" charset="-122"/>
              </a:rPr>
              <a:t>。</a:t>
            </a:r>
          </a:p>
        </p:txBody>
      </p:sp>
      <p:sp>
        <p:nvSpPr>
          <p:cNvPr id="17" name="文本框 16">
            <a:extLst>
              <a:ext uri="{FF2B5EF4-FFF2-40B4-BE49-F238E27FC236}">
                <a16:creationId xmlns:a16="http://schemas.microsoft.com/office/drawing/2014/main" id="{D0C2C577-F98C-4363-8576-62CD96B77F6D}"/>
              </a:ext>
            </a:extLst>
          </p:cNvPr>
          <p:cNvSpPr txBox="1"/>
          <p:nvPr>
            <p:custDataLst>
              <p:tags r:id="rId12"/>
            </p:custDataLst>
          </p:nvPr>
        </p:nvSpPr>
        <p:spPr bwMode="auto">
          <a:xfrm>
            <a:off x="6172795"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数据连接</a:t>
            </a:r>
          </a:p>
        </p:txBody>
      </p:sp>
      <p:sp>
        <p:nvSpPr>
          <p:cNvPr id="18" name="矩形 17">
            <a:extLst>
              <a:ext uri="{FF2B5EF4-FFF2-40B4-BE49-F238E27FC236}">
                <a16:creationId xmlns:a16="http://schemas.microsoft.com/office/drawing/2014/main" id="{33F8382B-C4CA-4217-A76A-380A3EE1FBC0}"/>
              </a:ext>
            </a:extLst>
          </p:cNvPr>
          <p:cNvSpPr/>
          <p:nvPr>
            <p:custDataLst>
              <p:tags r:id="rId13"/>
            </p:custDataLst>
          </p:nvPr>
        </p:nvSpPr>
        <p:spPr bwMode="auto">
          <a:xfrm>
            <a:off x="4210957" y="4413662"/>
            <a:ext cx="963412" cy="44844"/>
          </a:xfrm>
          <a:prstGeom prst="rect">
            <a:avLst/>
          </a:prstGeom>
          <a:solidFill>
            <a:srgbClr val="3498D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19" name="文本框 18">
            <a:extLst>
              <a:ext uri="{FF2B5EF4-FFF2-40B4-BE49-F238E27FC236}">
                <a16:creationId xmlns:a16="http://schemas.microsoft.com/office/drawing/2014/main" id="{735FAD84-46D3-4DB3-AFFE-BC8E7F38E71A}"/>
              </a:ext>
            </a:extLst>
          </p:cNvPr>
          <p:cNvSpPr txBox="1"/>
          <p:nvPr>
            <p:custDataLst>
              <p:tags r:id="rId14"/>
            </p:custDataLst>
          </p:nvPr>
        </p:nvSpPr>
        <p:spPr bwMode="auto">
          <a:xfrm>
            <a:off x="3310566" y="4498502"/>
            <a:ext cx="2764195" cy="772049"/>
          </a:xfrm>
          <a:prstGeom prst="rect">
            <a:avLst/>
          </a:prstGeom>
        </p:spPr>
        <p:txBody>
          <a:bodyPr wrap="square" lIns="91440" tIns="45720" rIns="91440" bIns="46800" anchor="t" anchorCtr="0">
            <a:normAutofit/>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将组员</a:t>
            </a:r>
            <a:r>
              <a:rPr lang="en-US" altLang="zh-CN" sz="1400" spc="150" dirty="0" err="1">
                <a:solidFill>
                  <a:srgbClr val="000000">
                    <a:lumMod val="75000"/>
                    <a:lumOff val="25000"/>
                  </a:srgbClr>
                </a:solidFill>
                <a:latin typeface="微软雅黑" panose="020B0503020204020204" charset="-122"/>
                <a:ea typeface="微软雅黑" panose="020B0503020204020204" charset="-122"/>
              </a:rPr>
              <a:t>excle</a:t>
            </a:r>
            <a:r>
              <a:rPr lang="zh-CN" altLang="en-US" sz="1400" spc="150" dirty="0">
                <a:solidFill>
                  <a:srgbClr val="000000">
                    <a:lumMod val="75000"/>
                    <a:lumOff val="25000"/>
                  </a:srgbClr>
                </a:solidFill>
                <a:latin typeface="微软雅黑" panose="020B0503020204020204" charset="-122"/>
                <a:ea typeface="微软雅黑" panose="020B0503020204020204" charset="-122"/>
              </a:rPr>
              <a:t>数据按数据属性表的排序整合在一起</a:t>
            </a:r>
          </a:p>
        </p:txBody>
      </p:sp>
      <p:sp>
        <p:nvSpPr>
          <p:cNvPr id="20" name="文本框 19">
            <a:extLst>
              <a:ext uri="{FF2B5EF4-FFF2-40B4-BE49-F238E27FC236}">
                <a16:creationId xmlns:a16="http://schemas.microsoft.com/office/drawing/2014/main" id="{CCB45628-2491-4D05-B7C4-8E725A4A6832}"/>
              </a:ext>
            </a:extLst>
          </p:cNvPr>
          <p:cNvSpPr txBox="1"/>
          <p:nvPr>
            <p:custDataLst>
              <p:tags r:id="rId15"/>
            </p:custDataLst>
          </p:nvPr>
        </p:nvSpPr>
        <p:spPr bwMode="auto">
          <a:xfrm>
            <a:off x="3310566"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整合数据</a:t>
            </a:r>
          </a:p>
        </p:txBody>
      </p:sp>
      <p:sp>
        <p:nvSpPr>
          <p:cNvPr id="21" name="矩形 20">
            <a:extLst>
              <a:ext uri="{FF2B5EF4-FFF2-40B4-BE49-F238E27FC236}">
                <a16:creationId xmlns:a16="http://schemas.microsoft.com/office/drawing/2014/main" id="{01007D8E-A690-445C-88BE-E8116ABAFAC3}"/>
              </a:ext>
            </a:extLst>
          </p:cNvPr>
          <p:cNvSpPr/>
          <p:nvPr>
            <p:custDataLst>
              <p:tags r:id="rId16"/>
            </p:custDataLst>
          </p:nvPr>
        </p:nvSpPr>
        <p:spPr bwMode="auto">
          <a:xfrm>
            <a:off x="9571530" y="4413662"/>
            <a:ext cx="963412" cy="44844"/>
          </a:xfrm>
          <a:prstGeom prst="rect">
            <a:avLst/>
          </a:prstGeom>
          <a:solidFill>
            <a:srgbClr val="69A35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22" name="文本框 21">
            <a:extLst>
              <a:ext uri="{FF2B5EF4-FFF2-40B4-BE49-F238E27FC236}">
                <a16:creationId xmlns:a16="http://schemas.microsoft.com/office/drawing/2014/main" id="{9DBD7CD9-CAB7-495F-B53D-989DA0BC36A5}"/>
              </a:ext>
            </a:extLst>
          </p:cNvPr>
          <p:cNvSpPr txBox="1"/>
          <p:nvPr>
            <p:custDataLst>
              <p:tags r:id="rId17"/>
            </p:custDataLst>
          </p:nvPr>
        </p:nvSpPr>
        <p:spPr bwMode="auto">
          <a:xfrm>
            <a:off x="8742895" y="4498502"/>
            <a:ext cx="2764195" cy="772049"/>
          </a:xfrm>
          <a:prstGeom prst="rect">
            <a:avLst/>
          </a:prstGeom>
        </p:spPr>
        <p:txBody>
          <a:bodyPr wrap="square" lIns="91440" tIns="45720" rIns="91440" bIns="46800" anchor="t" anchorCtr="0">
            <a:normAutofit fontScale="92500" lnSpcReduction="1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在完成所有要素后，点击编辑器下保存编辑内容，再点击编辑器下停止编辑，完成属性表连接。</a:t>
            </a:r>
          </a:p>
        </p:txBody>
      </p:sp>
      <p:sp>
        <p:nvSpPr>
          <p:cNvPr id="23" name="文本框 22">
            <a:extLst>
              <a:ext uri="{FF2B5EF4-FFF2-40B4-BE49-F238E27FC236}">
                <a16:creationId xmlns:a16="http://schemas.microsoft.com/office/drawing/2014/main" id="{08E485CC-4392-4DDD-A9C1-AE5D75B2BAA3}"/>
              </a:ext>
            </a:extLst>
          </p:cNvPr>
          <p:cNvSpPr txBox="1"/>
          <p:nvPr>
            <p:custDataLst>
              <p:tags r:id="rId18"/>
            </p:custDataLst>
          </p:nvPr>
        </p:nvSpPr>
        <p:spPr bwMode="auto">
          <a:xfrm>
            <a:off x="8671140"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fontScale="97500"/>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保存属性表</a:t>
            </a:r>
          </a:p>
        </p:txBody>
      </p:sp>
      <p:sp>
        <p:nvSpPr>
          <p:cNvPr id="24" name="任意多边形 2">
            <a:extLst>
              <a:ext uri="{FF2B5EF4-FFF2-40B4-BE49-F238E27FC236}">
                <a16:creationId xmlns:a16="http://schemas.microsoft.com/office/drawing/2014/main" id="{A1FBA7C1-2BEC-4492-BE40-B70B14BAADB0}"/>
              </a:ext>
            </a:extLst>
          </p:cNvPr>
          <p:cNvSpPr/>
          <p:nvPr>
            <p:custDataLst>
              <p:tags r:id="rId19"/>
            </p:custDataLst>
          </p:nvPr>
        </p:nvSpPr>
        <p:spPr bwMode="auto">
          <a:xfrm>
            <a:off x="1853680"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25" name="任意多边形 4">
            <a:extLst>
              <a:ext uri="{FF2B5EF4-FFF2-40B4-BE49-F238E27FC236}">
                <a16:creationId xmlns:a16="http://schemas.microsoft.com/office/drawing/2014/main" id="{5C1C48AE-187A-4427-9A6C-795A55954745}"/>
              </a:ext>
            </a:extLst>
          </p:cNvPr>
          <p:cNvSpPr/>
          <p:nvPr>
            <p:custDataLst>
              <p:tags r:id="rId20"/>
            </p:custDataLst>
          </p:nvPr>
        </p:nvSpPr>
        <p:spPr bwMode="auto">
          <a:xfrm>
            <a:off x="7111703"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26" name="任意多边形 5">
            <a:extLst>
              <a:ext uri="{FF2B5EF4-FFF2-40B4-BE49-F238E27FC236}">
                <a16:creationId xmlns:a16="http://schemas.microsoft.com/office/drawing/2014/main" id="{99F83C11-D040-45A0-B0CD-34221B3CBA93}"/>
              </a:ext>
            </a:extLst>
          </p:cNvPr>
          <p:cNvSpPr/>
          <p:nvPr>
            <p:custDataLst>
              <p:tags r:id="rId21"/>
            </p:custDataLst>
          </p:nvPr>
        </p:nvSpPr>
        <p:spPr bwMode="auto">
          <a:xfrm>
            <a:off x="9711442"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pic>
        <p:nvPicPr>
          <p:cNvPr id="31" name="图片 30">
            <a:extLst>
              <a:ext uri="{FF2B5EF4-FFF2-40B4-BE49-F238E27FC236}">
                <a16:creationId xmlns:a16="http://schemas.microsoft.com/office/drawing/2014/main" id="{CCBC0E4E-6F2E-4898-94B7-48A79596BB50}"/>
              </a:ext>
            </a:extLst>
          </p:cNvPr>
          <p:cNvPicPr>
            <a:picLocks noChangeAspect="1"/>
          </p:cNvPicPr>
          <p:nvPr/>
        </p:nvPicPr>
        <p:blipFill>
          <a:blip r:embed="rId24"/>
          <a:stretch>
            <a:fillRect/>
          </a:stretch>
        </p:blipFill>
        <p:spPr>
          <a:xfrm>
            <a:off x="3196967" y="1311362"/>
            <a:ext cx="3028733" cy="1855731"/>
          </a:xfrm>
          <a:prstGeom prst="rect">
            <a:avLst/>
          </a:prstGeom>
          <a:ln>
            <a:solidFill>
              <a:schemeClr val="tx1"/>
            </a:solidFill>
          </a:ln>
        </p:spPr>
      </p:pic>
      <p:pic>
        <p:nvPicPr>
          <p:cNvPr id="32" name="图片 31">
            <a:extLst>
              <a:ext uri="{FF2B5EF4-FFF2-40B4-BE49-F238E27FC236}">
                <a16:creationId xmlns:a16="http://schemas.microsoft.com/office/drawing/2014/main" id="{1AFF0D27-DF39-4431-9F0A-911BCFAC6C24}"/>
              </a:ext>
            </a:extLst>
          </p:cNvPr>
          <p:cNvPicPr>
            <a:picLocks noChangeAspect="1"/>
          </p:cNvPicPr>
          <p:nvPr/>
        </p:nvPicPr>
        <p:blipFill>
          <a:blip r:embed="rId25"/>
          <a:stretch>
            <a:fillRect/>
          </a:stretch>
        </p:blipFill>
        <p:spPr>
          <a:xfrm>
            <a:off x="747179" y="3773981"/>
            <a:ext cx="2563387" cy="2786545"/>
          </a:xfrm>
          <a:prstGeom prst="rect">
            <a:avLst/>
          </a:prstGeom>
          <a:ln>
            <a:solidFill>
              <a:schemeClr val="tx1"/>
            </a:solidFill>
          </a:ln>
        </p:spPr>
      </p:pic>
      <p:pic>
        <p:nvPicPr>
          <p:cNvPr id="33" name="图片 32">
            <a:extLst>
              <a:ext uri="{FF2B5EF4-FFF2-40B4-BE49-F238E27FC236}">
                <a16:creationId xmlns:a16="http://schemas.microsoft.com/office/drawing/2014/main" id="{829F8872-AA11-489D-82E4-9A4ADCC47289}"/>
              </a:ext>
            </a:extLst>
          </p:cNvPr>
          <p:cNvPicPr>
            <a:picLocks noChangeAspect="1"/>
          </p:cNvPicPr>
          <p:nvPr/>
        </p:nvPicPr>
        <p:blipFill>
          <a:blip r:embed="rId26"/>
          <a:stretch>
            <a:fillRect/>
          </a:stretch>
        </p:blipFill>
        <p:spPr>
          <a:xfrm>
            <a:off x="9002990" y="584660"/>
            <a:ext cx="2185237" cy="2465437"/>
          </a:xfrm>
          <a:prstGeom prst="rect">
            <a:avLst/>
          </a:prstGeom>
          <a:ln>
            <a:solidFill>
              <a:schemeClr val="tx1"/>
            </a:solidFill>
          </a:ln>
        </p:spPr>
      </p:pic>
      <p:pic>
        <p:nvPicPr>
          <p:cNvPr id="34" name="图片 33">
            <a:extLst>
              <a:ext uri="{FF2B5EF4-FFF2-40B4-BE49-F238E27FC236}">
                <a16:creationId xmlns:a16="http://schemas.microsoft.com/office/drawing/2014/main" id="{C4452BA0-C5B4-4AF8-B196-634EB3D17874}"/>
              </a:ext>
            </a:extLst>
          </p:cNvPr>
          <p:cNvPicPr>
            <a:picLocks noChangeAspect="1"/>
          </p:cNvPicPr>
          <p:nvPr/>
        </p:nvPicPr>
        <p:blipFill>
          <a:blip r:embed="rId27"/>
          <a:stretch>
            <a:fillRect/>
          </a:stretch>
        </p:blipFill>
        <p:spPr>
          <a:xfrm>
            <a:off x="6083927" y="3907137"/>
            <a:ext cx="2587213" cy="2453852"/>
          </a:xfrm>
          <a:prstGeom prst="rect">
            <a:avLst/>
          </a:prstGeom>
          <a:ln>
            <a:solidFill>
              <a:schemeClr val="tx1"/>
            </a:solidFill>
          </a:ln>
        </p:spPr>
      </p:pic>
    </p:spTree>
    <p:extLst>
      <p:ext uri="{BB962C8B-B14F-4D97-AF65-F5344CB8AC3E}">
        <p14:creationId xmlns:p14="http://schemas.microsoft.com/office/powerpoint/2010/main" val="145417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3">
            <a:extLst>
              <a:ext uri="{FF2B5EF4-FFF2-40B4-BE49-F238E27FC236}">
                <a16:creationId xmlns:a16="http://schemas.microsoft.com/office/drawing/2014/main" id="{8C0DD2DF-F49D-463B-8668-1A7C00D4DA36}"/>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3F628BFC-A561-4DCC-B834-E1BE1C5897CA}"/>
              </a:ext>
            </a:extLst>
          </p:cNvPr>
          <p:cNvSpPr>
            <a:spLocks noEditPoints="1"/>
          </p:cNvSpPr>
          <p:nvPr/>
        </p:nvSpPr>
        <p:spPr bwMode="auto">
          <a:xfrm flipH="1">
            <a:off x="5193824" y="3796021"/>
            <a:ext cx="415269" cy="3784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en-US" sz="1350" dirty="0">
              <a:solidFill>
                <a:schemeClr val="tx1">
                  <a:lumMod val="65000"/>
                  <a:lumOff val="35000"/>
                </a:schemeClr>
              </a:solidFill>
              <a:cs typeface="+mn-ea"/>
              <a:sym typeface="+mn-lt"/>
            </a:endParaRPr>
          </a:p>
        </p:txBody>
      </p:sp>
      <p:pic>
        <p:nvPicPr>
          <p:cNvPr id="28" name="图片 27">
            <a:extLst>
              <a:ext uri="{FF2B5EF4-FFF2-40B4-BE49-F238E27FC236}">
                <a16:creationId xmlns:a16="http://schemas.microsoft.com/office/drawing/2014/main" id="{A6278BC0-EDD4-4BDA-9D02-8CF913862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29" name="文本框 4">
            <a:extLst>
              <a:ext uri="{FF2B5EF4-FFF2-40B4-BE49-F238E27FC236}">
                <a16:creationId xmlns:a16="http://schemas.microsoft.com/office/drawing/2014/main" id="{B5C77959-210E-47EA-848A-6D4D9B2B4204}"/>
              </a:ext>
            </a:extLst>
          </p:cNvPr>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sym typeface="+mn-ea"/>
              </a:rPr>
              <a:t>3.4 </a:t>
            </a:r>
            <a:r>
              <a:rPr lang="en-US" altLang="zh-CN" sz="2400" b="1" dirty="0" err="1">
                <a:solidFill>
                  <a:schemeClr val="accent6"/>
                </a:solidFill>
                <a:sym typeface="+mn-ea"/>
              </a:rPr>
              <a:t>Excle</a:t>
            </a:r>
            <a:r>
              <a:rPr lang="zh-CN" altLang="en-US" sz="2400" b="1" dirty="0">
                <a:solidFill>
                  <a:schemeClr val="accent6"/>
                </a:solidFill>
                <a:sym typeface="+mn-ea"/>
              </a:rPr>
              <a:t>图表制作</a:t>
            </a:r>
            <a:endParaRPr lang="zh-CN" altLang="en-US" sz="2400" b="1" dirty="0">
              <a:solidFill>
                <a:schemeClr val="accent6"/>
              </a:solidFill>
            </a:endParaRPr>
          </a:p>
        </p:txBody>
      </p:sp>
      <p:pic>
        <p:nvPicPr>
          <p:cNvPr id="30" name="图片 29">
            <a:extLst>
              <a:ext uri="{FF2B5EF4-FFF2-40B4-BE49-F238E27FC236}">
                <a16:creationId xmlns:a16="http://schemas.microsoft.com/office/drawing/2014/main" id="{61949BE2-608B-4548-91DE-9BB103419B9C}"/>
              </a:ext>
            </a:extLst>
          </p:cNvPr>
          <p:cNvPicPr>
            <a:picLocks noChangeAspect="1"/>
          </p:cNvPicPr>
          <p:nvPr/>
        </p:nvPicPr>
        <p:blipFill>
          <a:blip r:embed="rId3"/>
          <a:stretch>
            <a:fillRect/>
          </a:stretch>
        </p:blipFill>
        <p:spPr>
          <a:xfrm>
            <a:off x="1397795" y="2428417"/>
            <a:ext cx="4968671" cy="2674852"/>
          </a:xfrm>
          <a:prstGeom prst="rect">
            <a:avLst/>
          </a:prstGeom>
          <a:ln>
            <a:solidFill>
              <a:schemeClr val="tx1"/>
            </a:solidFill>
          </a:ln>
        </p:spPr>
      </p:pic>
      <p:sp>
        <p:nvSpPr>
          <p:cNvPr id="31" name="矩形: 圆角 30">
            <a:extLst>
              <a:ext uri="{FF2B5EF4-FFF2-40B4-BE49-F238E27FC236}">
                <a16:creationId xmlns:a16="http://schemas.microsoft.com/office/drawing/2014/main" id="{120B12CF-F6B7-4A75-943E-85198CAAFCEF}"/>
              </a:ext>
            </a:extLst>
          </p:cNvPr>
          <p:cNvSpPr/>
          <p:nvPr/>
        </p:nvSpPr>
        <p:spPr>
          <a:xfrm>
            <a:off x="1947534" y="1593179"/>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cs typeface="Arial" panose="020B0604020202020204" pitchFamily="34" charset="0"/>
                <a:sym typeface="+mn-lt"/>
              </a:rPr>
              <a:t>在</a:t>
            </a:r>
            <a:r>
              <a:rPr lang="en-US" altLang="zh-CN" sz="1600" kern="0" dirty="0" err="1">
                <a:solidFill>
                  <a:prstClr val="black"/>
                </a:solidFill>
                <a:cs typeface="Arial" panose="020B0604020202020204" pitchFamily="34" charset="0"/>
                <a:sym typeface="+mn-lt"/>
              </a:rPr>
              <a:t>Excle</a:t>
            </a:r>
            <a:r>
              <a:rPr lang="zh-CN" altLang="en-US" sz="1600" kern="0" dirty="0">
                <a:solidFill>
                  <a:prstClr val="black"/>
                </a:solidFill>
                <a:cs typeface="Arial" panose="020B0604020202020204" pitchFamily="34" charset="0"/>
                <a:sym typeface="+mn-lt"/>
              </a:rPr>
              <a:t>选中所需要的数据</a:t>
            </a:r>
          </a:p>
        </p:txBody>
      </p:sp>
      <p:graphicFrame>
        <p:nvGraphicFramePr>
          <p:cNvPr id="32" name="图表 31">
            <a:extLst>
              <a:ext uri="{FF2B5EF4-FFF2-40B4-BE49-F238E27FC236}">
                <a16:creationId xmlns:a16="http://schemas.microsoft.com/office/drawing/2014/main" id="{DD5CFBA5-092A-4FFA-948D-CAC0049F8F7E}"/>
              </a:ext>
            </a:extLst>
          </p:cNvPr>
          <p:cNvGraphicFramePr>
            <a:graphicFrameLocks/>
          </p:cNvGraphicFramePr>
          <p:nvPr>
            <p:extLst>
              <p:ext uri="{D42A27DB-BD31-4B8C-83A1-F6EECF244321}">
                <p14:modId xmlns:p14="http://schemas.microsoft.com/office/powerpoint/2010/main" val="457244110"/>
              </p:ext>
            </p:extLst>
          </p:nvPr>
        </p:nvGraphicFramePr>
        <p:xfrm>
          <a:off x="6535444" y="2428417"/>
          <a:ext cx="4572000" cy="2674852"/>
        </p:xfrm>
        <a:graphic>
          <a:graphicData uri="http://schemas.openxmlformats.org/drawingml/2006/chart">
            <c:chart xmlns:c="http://schemas.openxmlformats.org/drawingml/2006/chart" xmlns:r="http://schemas.openxmlformats.org/officeDocument/2006/relationships" r:id="rId4"/>
          </a:graphicData>
        </a:graphic>
      </p:graphicFrame>
      <p:sp>
        <p:nvSpPr>
          <p:cNvPr id="33" name="矩形: 圆角 32">
            <a:extLst>
              <a:ext uri="{FF2B5EF4-FFF2-40B4-BE49-F238E27FC236}">
                <a16:creationId xmlns:a16="http://schemas.microsoft.com/office/drawing/2014/main" id="{F20C2418-05FF-477C-9A1C-678BB8A64A8B}"/>
              </a:ext>
            </a:extLst>
          </p:cNvPr>
          <p:cNvSpPr/>
          <p:nvPr/>
        </p:nvSpPr>
        <p:spPr>
          <a:xfrm>
            <a:off x="7147701" y="1615945"/>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cs typeface="Arial" panose="020B0604020202020204" pitchFamily="34" charset="0"/>
                <a:sym typeface="+mn-lt"/>
              </a:rPr>
              <a:t>在工具栏插入选择柱状图</a:t>
            </a:r>
          </a:p>
        </p:txBody>
      </p:sp>
    </p:spTree>
    <p:extLst>
      <p:ext uri="{BB962C8B-B14F-4D97-AF65-F5344CB8AC3E}">
        <p14:creationId xmlns:p14="http://schemas.microsoft.com/office/powerpoint/2010/main" val="392364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C3C1D5D9-3A16-4E82-A60B-63A1C971A8EC}"/>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C1DA19A-11EF-42C0-8A7D-84AFB3782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200F936D-D96D-4AA2-9DE7-FEAAF9E678D9}"/>
              </a:ext>
            </a:extLst>
          </p:cNvPr>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sym typeface="+mn-ea"/>
              </a:rPr>
              <a:t>3.5 </a:t>
            </a:r>
            <a:r>
              <a:rPr lang="en-US" altLang="zh-CN" sz="2400" b="1" dirty="0" err="1">
                <a:solidFill>
                  <a:schemeClr val="accent6"/>
                </a:solidFill>
                <a:sym typeface="+mn-ea"/>
              </a:rPr>
              <a:t>ArcGis</a:t>
            </a:r>
            <a:r>
              <a:rPr lang="zh-CN" altLang="en-US" sz="2400" b="1" dirty="0">
                <a:solidFill>
                  <a:schemeClr val="accent6"/>
                </a:solidFill>
                <a:sym typeface="+mn-ea"/>
              </a:rPr>
              <a:t>图表制作</a:t>
            </a:r>
            <a:endParaRPr lang="zh-CN" altLang="en-US" sz="2400" b="1" dirty="0">
              <a:solidFill>
                <a:schemeClr val="accent6"/>
              </a:solidFill>
            </a:endParaRPr>
          </a:p>
        </p:txBody>
      </p:sp>
      <p:sp>
        <p:nvSpPr>
          <p:cNvPr id="5" name="矩形: 圆角 4">
            <a:extLst>
              <a:ext uri="{FF2B5EF4-FFF2-40B4-BE49-F238E27FC236}">
                <a16:creationId xmlns:a16="http://schemas.microsoft.com/office/drawing/2014/main" id="{D82F6B25-FCDF-4010-B296-B18C5179F286}"/>
              </a:ext>
            </a:extLst>
          </p:cNvPr>
          <p:cNvSpPr/>
          <p:nvPr/>
        </p:nvSpPr>
        <p:spPr>
          <a:xfrm>
            <a:off x="2045994" y="1579699"/>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100"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在属性中打开符号系统，选择数量，分级符号</a:t>
            </a:r>
            <a:endParaRPr lang="en-US" altLang="zh-CN" sz="1100"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endParaRPr>
          </a:p>
          <a:p>
            <a:pPr marL="225425" indent="-225425" algn="ctr" fontAlgn="base">
              <a:spcBef>
                <a:spcPct val="0"/>
              </a:spcBef>
              <a:spcAft>
                <a:spcPct val="0"/>
              </a:spcAft>
            </a:pPr>
            <a:r>
              <a:rPr lang="zh-CN" altLang="en-US" sz="1100"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字段中选择要分类的值，选择类别，输入范围</a:t>
            </a:r>
          </a:p>
        </p:txBody>
      </p:sp>
      <p:pic>
        <p:nvPicPr>
          <p:cNvPr id="6" name="图片 5">
            <a:extLst>
              <a:ext uri="{FF2B5EF4-FFF2-40B4-BE49-F238E27FC236}">
                <a16:creationId xmlns:a16="http://schemas.microsoft.com/office/drawing/2014/main" id="{9E358E1A-BDD9-4F8D-958D-9A8884DE8C95}"/>
              </a:ext>
            </a:extLst>
          </p:cNvPr>
          <p:cNvPicPr>
            <a:picLocks noChangeAspect="1"/>
          </p:cNvPicPr>
          <p:nvPr/>
        </p:nvPicPr>
        <p:blipFill>
          <a:blip r:embed="rId3"/>
          <a:stretch>
            <a:fillRect/>
          </a:stretch>
        </p:blipFill>
        <p:spPr>
          <a:xfrm>
            <a:off x="1508972" y="2445217"/>
            <a:ext cx="4527969" cy="3253311"/>
          </a:xfrm>
          <a:prstGeom prst="rect">
            <a:avLst/>
          </a:prstGeom>
          <a:ln>
            <a:solidFill>
              <a:schemeClr val="tx1"/>
            </a:solidFill>
          </a:ln>
        </p:spPr>
      </p:pic>
      <p:sp>
        <p:nvSpPr>
          <p:cNvPr id="7" name="矩形: 圆角 6">
            <a:extLst>
              <a:ext uri="{FF2B5EF4-FFF2-40B4-BE49-F238E27FC236}">
                <a16:creationId xmlns:a16="http://schemas.microsoft.com/office/drawing/2014/main" id="{E2EF9238-8979-40A5-A420-5203F9DF5E9E}"/>
              </a:ext>
            </a:extLst>
          </p:cNvPr>
          <p:cNvSpPr/>
          <p:nvPr/>
        </p:nvSpPr>
        <p:spPr>
          <a:xfrm>
            <a:off x="7147701" y="1579700"/>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应用生成效果图</a:t>
            </a:r>
          </a:p>
        </p:txBody>
      </p:sp>
      <p:pic>
        <p:nvPicPr>
          <p:cNvPr id="8" name="图片 7">
            <a:extLst>
              <a:ext uri="{FF2B5EF4-FFF2-40B4-BE49-F238E27FC236}">
                <a16:creationId xmlns:a16="http://schemas.microsoft.com/office/drawing/2014/main" id="{E416F599-AD9D-4401-938D-F5613FF1618F}"/>
              </a:ext>
            </a:extLst>
          </p:cNvPr>
          <p:cNvPicPr>
            <a:picLocks noChangeAspect="1"/>
          </p:cNvPicPr>
          <p:nvPr/>
        </p:nvPicPr>
        <p:blipFill>
          <a:blip r:embed="rId4"/>
          <a:stretch>
            <a:fillRect/>
          </a:stretch>
        </p:blipFill>
        <p:spPr>
          <a:xfrm>
            <a:off x="7510509" y="2464448"/>
            <a:ext cx="2615210" cy="3234080"/>
          </a:xfrm>
          <a:prstGeom prst="rect">
            <a:avLst/>
          </a:prstGeom>
          <a:ln>
            <a:solidFill>
              <a:schemeClr val="tx1"/>
            </a:solidFill>
          </a:ln>
        </p:spPr>
      </p:pic>
    </p:spTree>
    <p:extLst>
      <p:ext uri="{BB962C8B-B14F-4D97-AF65-F5344CB8AC3E}">
        <p14:creationId xmlns:p14="http://schemas.microsoft.com/office/powerpoint/2010/main" val="282879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5400BF90-26D1-42E8-8D30-C1EA3F5EEC37}"/>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D3BD535-3456-49E0-99EF-F553B1921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FD29778E-5B48-4FD9-9577-1ECA7000906F}"/>
              </a:ext>
            </a:extLst>
          </p:cNvPr>
          <p:cNvSpPr txBox="1"/>
          <p:nvPr/>
        </p:nvSpPr>
        <p:spPr>
          <a:xfrm>
            <a:off x="1778709" y="593127"/>
            <a:ext cx="5175250" cy="460375"/>
          </a:xfrm>
          <a:prstGeom prst="rect">
            <a:avLst/>
          </a:prstGeom>
          <a:noFill/>
        </p:spPr>
        <p:txBody>
          <a:bodyPr wrap="square" rtlCol="0">
            <a:spAutoFit/>
          </a:bodyPr>
          <a:lstStyle/>
          <a:p>
            <a:r>
              <a:rPr lang="en-US" altLang="zh-CN" sz="2400" b="1" dirty="0">
                <a:solidFill>
                  <a:schemeClr val="accent6"/>
                </a:solidFill>
                <a:sym typeface="+mn-ea"/>
              </a:rPr>
              <a:t>3.6   </a:t>
            </a:r>
            <a:r>
              <a:rPr lang="zh-CN" altLang="en-US" sz="2400" b="1" dirty="0">
                <a:solidFill>
                  <a:schemeClr val="accent6"/>
                </a:solidFill>
                <a:sym typeface="+mn-ea"/>
              </a:rPr>
              <a:t>小组作业整合</a:t>
            </a:r>
            <a:endParaRPr lang="zh-CN" altLang="en-US" sz="2400" b="1" dirty="0">
              <a:solidFill>
                <a:schemeClr val="accent6"/>
              </a:solidFill>
            </a:endParaRPr>
          </a:p>
        </p:txBody>
      </p:sp>
      <p:pic>
        <p:nvPicPr>
          <p:cNvPr id="5" name="图片 4">
            <a:extLst>
              <a:ext uri="{FF2B5EF4-FFF2-40B4-BE49-F238E27FC236}">
                <a16:creationId xmlns:a16="http://schemas.microsoft.com/office/drawing/2014/main" id="{AF1C9386-5420-4AE2-8355-F2AD906FD59A}"/>
              </a:ext>
            </a:extLst>
          </p:cNvPr>
          <p:cNvPicPr>
            <a:picLocks noChangeAspect="1"/>
          </p:cNvPicPr>
          <p:nvPr/>
        </p:nvPicPr>
        <p:blipFill>
          <a:blip r:embed="rId3"/>
          <a:stretch>
            <a:fillRect/>
          </a:stretch>
        </p:blipFill>
        <p:spPr>
          <a:xfrm>
            <a:off x="1879766" y="1693612"/>
            <a:ext cx="7714693" cy="4376783"/>
          </a:xfrm>
          <a:prstGeom prst="rect">
            <a:avLst/>
          </a:prstGeom>
          <a:ln>
            <a:solidFill>
              <a:schemeClr val="tx1"/>
            </a:solidFill>
          </a:ln>
        </p:spPr>
      </p:pic>
      <p:sp>
        <p:nvSpPr>
          <p:cNvPr id="6" name="文本框 5">
            <a:extLst>
              <a:ext uri="{FF2B5EF4-FFF2-40B4-BE49-F238E27FC236}">
                <a16:creationId xmlns:a16="http://schemas.microsoft.com/office/drawing/2014/main" id="{92F5C7D7-30F1-4A89-9D9D-5B04DD1F3ADD}"/>
              </a:ext>
            </a:extLst>
          </p:cNvPr>
          <p:cNvSpPr txBox="1"/>
          <p:nvPr/>
        </p:nvSpPr>
        <p:spPr>
          <a:xfrm>
            <a:off x="1879766" y="1104536"/>
            <a:ext cx="7675245" cy="460375"/>
          </a:xfrm>
          <a:prstGeom prst="rect">
            <a:avLst/>
          </a:prstGeom>
          <a:noFill/>
        </p:spPr>
        <p:txBody>
          <a:bodyPr wrap="square" rtlCol="0">
            <a:spAutoFit/>
          </a:bodyPr>
          <a:lstStyle/>
          <a:p>
            <a:pPr algn="ctr"/>
            <a:r>
              <a:rPr lang="zh-CN" altLang="en-US" sz="2400" dirty="0"/>
              <a:t>全国沿海港口货物、集装箱吞吐量柱状图</a:t>
            </a:r>
          </a:p>
        </p:txBody>
      </p:sp>
    </p:spTree>
    <p:extLst>
      <p:ext uri="{BB962C8B-B14F-4D97-AF65-F5344CB8AC3E}">
        <p14:creationId xmlns:p14="http://schemas.microsoft.com/office/powerpoint/2010/main" val="2529209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5400BF90-26D1-42E8-8D30-C1EA3F5EEC37}"/>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D3BD535-3456-49E0-99EF-F553B1921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FD29778E-5B48-4FD9-9577-1ECA7000906F}"/>
              </a:ext>
            </a:extLst>
          </p:cNvPr>
          <p:cNvSpPr txBox="1"/>
          <p:nvPr/>
        </p:nvSpPr>
        <p:spPr>
          <a:xfrm>
            <a:off x="1778709" y="593127"/>
            <a:ext cx="5175250" cy="460375"/>
          </a:xfrm>
          <a:prstGeom prst="rect">
            <a:avLst/>
          </a:prstGeom>
          <a:noFill/>
        </p:spPr>
        <p:txBody>
          <a:bodyPr wrap="square" rtlCol="0">
            <a:spAutoFit/>
          </a:bodyPr>
          <a:lstStyle/>
          <a:p>
            <a:r>
              <a:rPr lang="en-US" altLang="zh-CN" sz="2400" b="1" dirty="0">
                <a:solidFill>
                  <a:schemeClr val="accent6"/>
                </a:solidFill>
                <a:sym typeface="+mn-ea"/>
              </a:rPr>
              <a:t>3.6   </a:t>
            </a:r>
            <a:r>
              <a:rPr lang="zh-CN" altLang="en-US" sz="2400" b="1" dirty="0">
                <a:solidFill>
                  <a:schemeClr val="accent6"/>
                </a:solidFill>
                <a:sym typeface="+mn-ea"/>
              </a:rPr>
              <a:t>小组作业整合</a:t>
            </a:r>
            <a:endParaRPr lang="zh-CN" altLang="en-US" sz="2400" b="1" dirty="0">
              <a:solidFill>
                <a:schemeClr val="accent6"/>
              </a:solidFill>
            </a:endParaRPr>
          </a:p>
        </p:txBody>
      </p:sp>
      <p:sp>
        <p:nvSpPr>
          <p:cNvPr id="6" name="文本框 5">
            <a:extLst>
              <a:ext uri="{FF2B5EF4-FFF2-40B4-BE49-F238E27FC236}">
                <a16:creationId xmlns:a16="http://schemas.microsoft.com/office/drawing/2014/main" id="{92F5C7D7-30F1-4A89-9D9D-5B04DD1F3ADD}"/>
              </a:ext>
            </a:extLst>
          </p:cNvPr>
          <p:cNvSpPr txBox="1"/>
          <p:nvPr/>
        </p:nvSpPr>
        <p:spPr>
          <a:xfrm>
            <a:off x="1523590" y="1733565"/>
            <a:ext cx="2322450" cy="307777"/>
          </a:xfrm>
          <a:prstGeom prst="rect">
            <a:avLst/>
          </a:prstGeom>
          <a:noFill/>
        </p:spPr>
        <p:txBody>
          <a:bodyPr wrap="square" rtlCol="0">
            <a:spAutoFit/>
          </a:bodyPr>
          <a:lstStyle/>
          <a:p>
            <a:r>
              <a:rPr lang="zh-CN" altLang="en-US" sz="1400" b="1" dirty="0"/>
              <a:t>集装箱货物吞吐量等级图</a:t>
            </a:r>
          </a:p>
        </p:txBody>
      </p:sp>
      <p:sp>
        <p:nvSpPr>
          <p:cNvPr id="9" name="文本框 8">
            <a:extLst>
              <a:ext uri="{FF2B5EF4-FFF2-40B4-BE49-F238E27FC236}">
                <a16:creationId xmlns:a16="http://schemas.microsoft.com/office/drawing/2014/main" id="{18A73318-F7DD-4303-B940-55CF23B987E6}"/>
              </a:ext>
            </a:extLst>
          </p:cNvPr>
          <p:cNvSpPr txBox="1"/>
          <p:nvPr/>
        </p:nvSpPr>
        <p:spPr>
          <a:xfrm>
            <a:off x="5168339" y="1741921"/>
            <a:ext cx="2322450" cy="307777"/>
          </a:xfrm>
          <a:prstGeom prst="rect">
            <a:avLst/>
          </a:prstGeom>
          <a:noFill/>
        </p:spPr>
        <p:txBody>
          <a:bodyPr wrap="square" rtlCol="0">
            <a:spAutoFit/>
          </a:bodyPr>
          <a:lstStyle/>
          <a:p>
            <a:r>
              <a:rPr lang="zh-CN" altLang="en-US" sz="1400" b="1" dirty="0"/>
              <a:t>年货物吞吐量等级图</a:t>
            </a:r>
          </a:p>
        </p:txBody>
      </p:sp>
      <p:sp>
        <p:nvSpPr>
          <p:cNvPr id="11" name="文本框 10">
            <a:extLst>
              <a:ext uri="{FF2B5EF4-FFF2-40B4-BE49-F238E27FC236}">
                <a16:creationId xmlns:a16="http://schemas.microsoft.com/office/drawing/2014/main" id="{EC9B615E-8036-4ACF-AA42-73BD3A06D848}"/>
              </a:ext>
            </a:extLst>
          </p:cNvPr>
          <p:cNvSpPr txBox="1"/>
          <p:nvPr/>
        </p:nvSpPr>
        <p:spPr>
          <a:xfrm>
            <a:off x="8622575" y="1750277"/>
            <a:ext cx="2322450" cy="307777"/>
          </a:xfrm>
          <a:prstGeom prst="rect">
            <a:avLst/>
          </a:prstGeom>
          <a:noFill/>
        </p:spPr>
        <p:txBody>
          <a:bodyPr wrap="square" rtlCol="0">
            <a:spAutoFit/>
          </a:bodyPr>
          <a:lstStyle/>
          <a:p>
            <a:r>
              <a:rPr lang="zh-CN" altLang="en-US" sz="1400" b="1" dirty="0"/>
              <a:t>外贸货物吞吐量等级图</a:t>
            </a:r>
          </a:p>
        </p:txBody>
      </p:sp>
      <p:pic>
        <p:nvPicPr>
          <p:cNvPr id="5" name="图片 4">
            <a:extLst>
              <a:ext uri="{FF2B5EF4-FFF2-40B4-BE49-F238E27FC236}">
                <a16:creationId xmlns:a16="http://schemas.microsoft.com/office/drawing/2014/main" id="{37E76B3E-79EE-4ACA-9CFB-35ED4336D4D3}"/>
              </a:ext>
            </a:extLst>
          </p:cNvPr>
          <p:cNvPicPr>
            <a:picLocks noChangeAspect="1"/>
          </p:cNvPicPr>
          <p:nvPr/>
        </p:nvPicPr>
        <p:blipFill>
          <a:blip r:embed="rId3"/>
          <a:stretch>
            <a:fillRect/>
          </a:stretch>
        </p:blipFill>
        <p:spPr>
          <a:xfrm>
            <a:off x="1264661" y="2158962"/>
            <a:ext cx="2687023" cy="3607204"/>
          </a:xfrm>
          <a:prstGeom prst="rect">
            <a:avLst/>
          </a:prstGeom>
          <a:ln>
            <a:solidFill>
              <a:schemeClr val="tx1"/>
            </a:solidFill>
          </a:ln>
        </p:spPr>
      </p:pic>
      <p:pic>
        <p:nvPicPr>
          <p:cNvPr id="10" name="图片 9">
            <a:extLst>
              <a:ext uri="{FF2B5EF4-FFF2-40B4-BE49-F238E27FC236}">
                <a16:creationId xmlns:a16="http://schemas.microsoft.com/office/drawing/2014/main" id="{B3E6A541-81B1-4385-A676-D0BBDE5AA552}"/>
              </a:ext>
            </a:extLst>
          </p:cNvPr>
          <p:cNvPicPr>
            <a:picLocks noChangeAspect="1"/>
          </p:cNvPicPr>
          <p:nvPr/>
        </p:nvPicPr>
        <p:blipFill>
          <a:blip r:embed="rId4"/>
          <a:stretch>
            <a:fillRect/>
          </a:stretch>
        </p:blipFill>
        <p:spPr>
          <a:xfrm>
            <a:off x="4710593" y="2158962"/>
            <a:ext cx="2770814" cy="3607204"/>
          </a:xfrm>
          <a:prstGeom prst="rect">
            <a:avLst/>
          </a:prstGeom>
          <a:ln>
            <a:solidFill>
              <a:schemeClr val="tx1"/>
            </a:solidFill>
          </a:ln>
        </p:spPr>
      </p:pic>
      <p:pic>
        <p:nvPicPr>
          <p:cNvPr id="13" name="图片 12">
            <a:extLst>
              <a:ext uri="{FF2B5EF4-FFF2-40B4-BE49-F238E27FC236}">
                <a16:creationId xmlns:a16="http://schemas.microsoft.com/office/drawing/2014/main" id="{02A58ABD-3C27-4079-A647-5B16FC896EB3}"/>
              </a:ext>
            </a:extLst>
          </p:cNvPr>
          <p:cNvPicPr>
            <a:picLocks noChangeAspect="1"/>
          </p:cNvPicPr>
          <p:nvPr/>
        </p:nvPicPr>
        <p:blipFill>
          <a:blip r:embed="rId5"/>
          <a:stretch>
            <a:fillRect/>
          </a:stretch>
        </p:blipFill>
        <p:spPr>
          <a:xfrm>
            <a:off x="8240316" y="2158962"/>
            <a:ext cx="2847892" cy="3607204"/>
          </a:xfrm>
          <a:prstGeom prst="rect">
            <a:avLst/>
          </a:prstGeom>
          <a:ln>
            <a:solidFill>
              <a:schemeClr val="tx1"/>
            </a:solidFill>
          </a:ln>
        </p:spPr>
      </p:pic>
    </p:spTree>
    <p:extLst>
      <p:ext uri="{BB962C8B-B14F-4D97-AF65-F5344CB8AC3E}">
        <p14:creationId xmlns:p14="http://schemas.microsoft.com/office/powerpoint/2010/main" val="366676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3" name="对角圆角矩形 22"/>
          <p:cNvSpPr/>
          <p:nvPr userDrawn="1"/>
        </p:nvSpPr>
        <p:spPr>
          <a:xfrm flipH="1">
            <a:off x="5036185" y="330200"/>
            <a:ext cx="6895465"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572578" y="2726690"/>
            <a:ext cx="2393950" cy="768350"/>
          </a:xfrm>
          <a:prstGeom prst="rect">
            <a:avLst/>
          </a:prstGeom>
          <a:noFill/>
        </p:spPr>
        <p:txBody>
          <a:bodyPr wrap="square" rtlCol="0">
            <a:spAutoFit/>
          </a:bodyPr>
          <a:lstStyle/>
          <a:p>
            <a:pPr algn="ctr"/>
            <a:r>
              <a:rPr lang="zh-CN" altLang="en-US" sz="4400" b="1">
                <a:solidFill>
                  <a:schemeClr val="bg1"/>
                </a:solidFill>
              </a:rPr>
              <a:t>目 录</a:t>
            </a:r>
          </a:p>
        </p:txBody>
      </p:sp>
      <p:sp>
        <p:nvSpPr>
          <p:cNvPr id="9" name="文本框 8"/>
          <p:cNvSpPr txBox="1"/>
          <p:nvPr/>
        </p:nvSpPr>
        <p:spPr>
          <a:xfrm>
            <a:off x="1572578" y="3495040"/>
            <a:ext cx="2393950" cy="398780"/>
          </a:xfrm>
          <a:prstGeom prst="rect">
            <a:avLst/>
          </a:prstGeom>
          <a:noFill/>
        </p:spPr>
        <p:txBody>
          <a:bodyPr wrap="square" rtlCol="0">
            <a:spAutoFit/>
          </a:bodyPr>
          <a:lstStyle/>
          <a:p>
            <a:pPr algn="ctr"/>
            <a:r>
              <a:rPr lang="en-US" sz="2000" i="1">
                <a:solidFill>
                  <a:schemeClr val="bg1"/>
                </a:solidFill>
              </a:rPr>
              <a:t>CONTENTS</a:t>
            </a:r>
          </a:p>
        </p:txBody>
      </p:sp>
      <p:cxnSp>
        <p:nvCxnSpPr>
          <p:cNvPr id="8" name="直接连接符 7"/>
          <p:cNvCxnSpPr/>
          <p:nvPr/>
        </p:nvCxnSpPr>
        <p:spPr>
          <a:xfrm>
            <a:off x="2141855" y="3495040"/>
            <a:ext cx="1255395"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
        <p:nvSpPr>
          <p:cNvPr id="5" name="文本框 4"/>
          <p:cNvSpPr txBox="1"/>
          <p:nvPr/>
        </p:nvSpPr>
        <p:spPr>
          <a:xfrm>
            <a:off x="6096000" y="597489"/>
            <a:ext cx="5175250" cy="460375"/>
          </a:xfrm>
          <a:prstGeom prst="rect">
            <a:avLst/>
          </a:prstGeom>
          <a:noFill/>
        </p:spPr>
        <p:txBody>
          <a:bodyPr wrap="square" rtlCol="0">
            <a:spAutoFit/>
          </a:bodyPr>
          <a:lstStyle/>
          <a:p>
            <a:pPr algn="ctr"/>
            <a:r>
              <a:rPr lang="zh-CN" altLang="en-US" sz="2400" b="1" dirty="0">
                <a:solidFill>
                  <a:schemeClr val="accent6"/>
                </a:solidFill>
              </a:rPr>
              <a:t>电子海图制作</a:t>
            </a:r>
          </a:p>
        </p:txBody>
      </p:sp>
      <p:sp>
        <p:nvSpPr>
          <p:cNvPr id="10" name="文本框 9"/>
          <p:cNvSpPr txBox="1"/>
          <p:nvPr/>
        </p:nvSpPr>
        <p:spPr>
          <a:xfrm>
            <a:off x="6096000" y="1434374"/>
            <a:ext cx="5175250" cy="461665"/>
          </a:xfrm>
          <a:prstGeom prst="rect">
            <a:avLst/>
          </a:prstGeom>
          <a:noFill/>
        </p:spPr>
        <p:txBody>
          <a:bodyPr wrap="square" rtlCol="0">
            <a:spAutoFit/>
          </a:bodyPr>
          <a:lstStyle/>
          <a:p>
            <a:pPr algn="ctr"/>
            <a:r>
              <a:rPr lang="zh-CN" altLang="en-US" sz="2400" b="1" dirty="0">
                <a:solidFill>
                  <a:schemeClr val="accent6"/>
                </a:solidFill>
              </a:rPr>
              <a:t>全国疫情数据分析</a:t>
            </a:r>
          </a:p>
        </p:txBody>
      </p:sp>
      <p:sp>
        <p:nvSpPr>
          <p:cNvPr id="12" name="文本框 11"/>
          <p:cNvSpPr txBox="1"/>
          <p:nvPr/>
        </p:nvSpPr>
        <p:spPr>
          <a:xfrm>
            <a:off x="6096000" y="2275953"/>
            <a:ext cx="5175250" cy="460375"/>
          </a:xfrm>
          <a:prstGeom prst="rect">
            <a:avLst/>
          </a:prstGeom>
          <a:noFill/>
        </p:spPr>
        <p:txBody>
          <a:bodyPr wrap="square" rtlCol="0">
            <a:spAutoFit/>
          </a:bodyPr>
          <a:lstStyle/>
          <a:p>
            <a:pPr algn="ctr"/>
            <a:r>
              <a:rPr lang="zh-CN" altLang="en-US" sz="2400" b="1" dirty="0">
                <a:solidFill>
                  <a:schemeClr val="accent6"/>
                </a:solidFill>
              </a:rPr>
              <a:t>全国海港数据分析</a:t>
            </a:r>
          </a:p>
        </p:txBody>
      </p:sp>
      <p:sp>
        <p:nvSpPr>
          <p:cNvPr id="14" name="文本框 13"/>
          <p:cNvSpPr txBox="1"/>
          <p:nvPr/>
        </p:nvSpPr>
        <p:spPr>
          <a:xfrm>
            <a:off x="6300186" y="3198812"/>
            <a:ext cx="5175250" cy="460375"/>
          </a:xfrm>
          <a:prstGeom prst="rect">
            <a:avLst/>
          </a:prstGeom>
          <a:noFill/>
        </p:spPr>
        <p:txBody>
          <a:bodyPr wrap="square" rtlCol="0">
            <a:spAutoFit/>
          </a:bodyPr>
          <a:lstStyle/>
          <a:p>
            <a:pPr algn="ctr"/>
            <a:r>
              <a:rPr lang="zh-CN" altLang="en-US" sz="2400" b="1" dirty="0">
                <a:solidFill>
                  <a:schemeClr val="accent6"/>
                </a:solidFill>
              </a:rPr>
              <a:t>百度地球与</a:t>
            </a:r>
            <a:r>
              <a:rPr lang="en-US" altLang="zh-CN" sz="2400" b="1" dirty="0">
                <a:solidFill>
                  <a:schemeClr val="accent6"/>
                </a:solidFill>
              </a:rPr>
              <a:t>Google</a:t>
            </a:r>
            <a:r>
              <a:rPr lang="zh-CN" altLang="en-US" sz="2400" b="1" dirty="0">
                <a:solidFill>
                  <a:schemeClr val="accent6"/>
                </a:solidFill>
              </a:rPr>
              <a:t>地球比较</a:t>
            </a:r>
          </a:p>
        </p:txBody>
      </p:sp>
      <p:sp>
        <p:nvSpPr>
          <p:cNvPr id="24" name="对角圆角矩形 23"/>
          <p:cNvSpPr/>
          <p:nvPr/>
        </p:nvSpPr>
        <p:spPr>
          <a:xfrm>
            <a:off x="5622925" y="509837"/>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1</a:t>
            </a:r>
          </a:p>
        </p:txBody>
      </p:sp>
      <p:sp>
        <p:nvSpPr>
          <p:cNvPr id="25" name="对角圆角矩形 24"/>
          <p:cNvSpPr/>
          <p:nvPr/>
        </p:nvSpPr>
        <p:spPr>
          <a:xfrm>
            <a:off x="5622925" y="1374421"/>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2</a:t>
            </a:r>
          </a:p>
        </p:txBody>
      </p:sp>
      <p:sp>
        <p:nvSpPr>
          <p:cNvPr id="26" name="对角圆角矩形 25"/>
          <p:cNvSpPr/>
          <p:nvPr/>
        </p:nvSpPr>
        <p:spPr>
          <a:xfrm>
            <a:off x="5619966" y="2267165"/>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a:t>3</a:t>
            </a:r>
          </a:p>
        </p:txBody>
      </p:sp>
      <p:sp>
        <p:nvSpPr>
          <p:cNvPr id="27" name="对角圆角矩形 26"/>
          <p:cNvSpPr/>
          <p:nvPr/>
        </p:nvSpPr>
        <p:spPr>
          <a:xfrm>
            <a:off x="5619966" y="3121025"/>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4</a:t>
            </a:r>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grpSp>
        <p:nvGrpSpPr>
          <p:cNvPr id="30" name="组合 29"/>
          <p:cNvGrpSpPr/>
          <p:nvPr/>
        </p:nvGrpSpPr>
        <p:grpSpPr>
          <a:xfrm>
            <a:off x="1546095" y="507988"/>
            <a:ext cx="5175250" cy="735965"/>
            <a:chOff x="8345" y="3174"/>
            <a:chExt cx="8150" cy="1159"/>
          </a:xfrm>
        </p:grpSpPr>
        <p:sp>
          <p:nvSpPr>
            <p:cNvPr id="31" name="文本框 4"/>
            <p:cNvSpPr txBox="1"/>
            <p:nvPr/>
          </p:nvSpPr>
          <p:spPr>
            <a:xfrm>
              <a:off x="8345" y="3174"/>
              <a:ext cx="8150" cy="725"/>
            </a:xfrm>
            <a:prstGeom prst="rect">
              <a:avLst/>
            </a:prstGeom>
            <a:noFill/>
          </p:spPr>
          <p:txBody>
            <a:bodyPr wrap="square" rtlCol="0">
              <a:spAutoFit/>
            </a:bodyPr>
            <a:lstStyle/>
            <a:p>
              <a:pPr algn="l"/>
              <a:r>
                <a:rPr lang="zh-CN" altLang="en-US" sz="2400" b="1" dirty="0">
                  <a:solidFill>
                    <a:schemeClr val="bg1"/>
                  </a:solidFill>
                </a:rPr>
                <a:t>大连海事大学</a:t>
              </a:r>
            </a:p>
          </p:txBody>
        </p:sp>
        <p:sp>
          <p:nvSpPr>
            <p:cNvPr id="36" name="文本框 5"/>
            <p:cNvSpPr txBox="1"/>
            <p:nvPr/>
          </p:nvSpPr>
          <p:spPr>
            <a:xfrm>
              <a:off x="8345" y="3899"/>
              <a:ext cx="8150" cy="434"/>
            </a:xfrm>
            <a:prstGeom prst="rect">
              <a:avLst/>
            </a:prstGeom>
            <a:noFill/>
          </p:spPr>
          <p:txBody>
            <a:bodyPr wrap="square" rtlCol="0">
              <a:spAutoFit/>
            </a:bodyPr>
            <a:lstStyle/>
            <a:p>
              <a:pPr algn="l"/>
              <a:r>
                <a:rPr lang="en-US" sz="1200" dirty="0">
                  <a:solidFill>
                    <a:schemeClr val="bg1"/>
                  </a:solidFill>
                </a:rPr>
                <a:t>DALIAN MAIRITIME UNIVERSITY</a:t>
              </a:r>
              <a:endParaRPr sz="1200" dirty="0">
                <a:solidFill>
                  <a:schemeClr val="bg1"/>
                </a:solidFill>
              </a:endParaRPr>
            </a:p>
          </p:txBody>
        </p:sp>
      </p:grpSp>
      <p:sp>
        <p:nvSpPr>
          <p:cNvPr id="18" name="对角圆角矩形 26">
            <a:extLst>
              <a:ext uri="{FF2B5EF4-FFF2-40B4-BE49-F238E27FC236}">
                <a16:creationId xmlns:a16="http://schemas.microsoft.com/office/drawing/2014/main" id="{EAB481F5-DDDE-49CA-9528-3FCE4193E068}"/>
              </a:ext>
            </a:extLst>
          </p:cNvPr>
          <p:cNvSpPr/>
          <p:nvPr/>
        </p:nvSpPr>
        <p:spPr>
          <a:xfrm>
            <a:off x="5619966" y="3959455"/>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5</a:t>
            </a:r>
          </a:p>
        </p:txBody>
      </p:sp>
      <p:sp>
        <p:nvSpPr>
          <p:cNvPr id="19" name="文本框 18">
            <a:extLst>
              <a:ext uri="{FF2B5EF4-FFF2-40B4-BE49-F238E27FC236}">
                <a16:creationId xmlns:a16="http://schemas.microsoft.com/office/drawing/2014/main" id="{E64F6A83-8D76-4998-A862-DA5F55EC06AE}"/>
              </a:ext>
            </a:extLst>
          </p:cNvPr>
          <p:cNvSpPr txBox="1"/>
          <p:nvPr/>
        </p:nvSpPr>
        <p:spPr>
          <a:xfrm>
            <a:off x="6096000" y="5689457"/>
            <a:ext cx="5175250" cy="460375"/>
          </a:xfrm>
          <a:prstGeom prst="rect">
            <a:avLst/>
          </a:prstGeom>
          <a:noFill/>
        </p:spPr>
        <p:txBody>
          <a:bodyPr wrap="square" rtlCol="0">
            <a:spAutoFit/>
          </a:bodyPr>
          <a:lstStyle/>
          <a:p>
            <a:pPr algn="ctr"/>
            <a:r>
              <a:rPr lang="zh-CN" altLang="en-US" sz="2400" b="1" dirty="0">
                <a:solidFill>
                  <a:schemeClr val="accent6"/>
                </a:solidFill>
              </a:rPr>
              <a:t>  基于聚类图像分割算法</a:t>
            </a:r>
          </a:p>
        </p:txBody>
      </p:sp>
      <p:sp>
        <p:nvSpPr>
          <p:cNvPr id="20" name="对角圆角矩形 26">
            <a:extLst>
              <a:ext uri="{FF2B5EF4-FFF2-40B4-BE49-F238E27FC236}">
                <a16:creationId xmlns:a16="http://schemas.microsoft.com/office/drawing/2014/main" id="{AE336E9A-2ABF-4EAA-8E53-C44EF3CC880E}"/>
              </a:ext>
            </a:extLst>
          </p:cNvPr>
          <p:cNvSpPr/>
          <p:nvPr/>
        </p:nvSpPr>
        <p:spPr>
          <a:xfrm>
            <a:off x="5572618" y="4766211"/>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6</a:t>
            </a:r>
          </a:p>
        </p:txBody>
      </p:sp>
      <p:sp>
        <p:nvSpPr>
          <p:cNvPr id="21" name="文本框 20">
            <a:extLst>
              <a:ext uri="{FF2B5EF4-FFF2-40B4-BE49-F238E27FC236}">
                <a16:creationId xmlns:a16="http://schemas.microsoft.com/office/drawing/2014/main" id="{EC0ECC61-B2AE-46C4-8466-0DF2CDEDF5B1}"/>
              </a:ext>
            </a:extLst>
          </p:cNvPr>
          <p:cNvSpPr txBox="1"/>
          <p:nvPr/>
        </p:nvSpPr>
        <p:spPr>
          <a:xfrm>
            <a:off x="6235916" y="4867007"/>
            <a:ext cx="5175250" cy="460375"/>
          </a:xfrm>
          <a:prstGeom prst="rect">
            <a:avLst/>
          </a:prstGeom>
          <a:noFill/>
        </p:spPr>
        <p:txBody>
          <a:bodyPr wrap="square" rtlCol="0">
            <a:spAutoFit/>
          </a:bodyPr>
          <a:lstStyle/>
          <a:p>
            <a:pPr algn="ctr"/>
            <a:r>
              <a:rPr lang="zh-CN" altLang="en-US" sz="2400" b="1" dirty="0">
                <a:solidFill>
                  <a:schemeClr val="accent6"/>
                </a:solidFill>
              </a:rPr>
              <a:t>粒子群优化加图像增强</a:t>
            </a:r>
          </a:p>
        </p:txBody>
      </p:sp>
      <p:sp>
        <p:nvSpPr>
          <p:cNvPr id="22" name="文本框 21">
            <a:extLst>
              <a:ext uri="{FF2B5EF4-FFF2-40B4-BE49-F238E27FC236}">
                <a16:creationId xmlns:a16="http://schemas.microsoft.com/office/drawing/2014/main" id="{2DBAB137-BD31-4047-AB97-86B7ACE499B6}"/>
              </a:ext>
            </a:extLst>
          </p:cNvPr>
          <p:cNvSpPr txBox="1"/>
          <p:nvPr/>
        </p:nvSpPr>
        <p:spPr>
          <a:xfrm>
            <a:off x="6096000" y="4043019"/>
            <a:ext cx="5175250" cy="460375"/>
          </a:xfrm>
          <a:prstGeom prst="rect">
            <a:avLst/>
          </a:prstGeom>
          <a:noFill/>
        </p:spPr>
        <p:txBody>
          <a:bodyPr wrap="square" rtlCol="0">
            <a:spAutoFit/>
          </a:bodyPr>
          <a:lstStyle/>
          <a:p>
            <a:pPr algn="ctr"/>
            <a:r>
              <a:rPr lang="en-US" altLang="zh-CN" sz="2400" b="1" dirty="0" err="1">
                <a:solidFill>
                  <a:schemeClr val="accent6"/>
                </a:solidFill>
                <a:sym typeface="+mn-ea"/>
              </a:rPr>
              <a:t>Viso</a:t>
            </a:r>
            <a:r>
              <a:rPr lang="zh-CN" altLang="en-US" sz="2400" b="1" dirty="0">
                <a:solidFill>
                  <a:schemeClr val="accent6"/>
                </a:solidFill>
                <a:sym typeface="+mn-ea"/>
              </a:rPr>
              <a:t>模仿绘制</a:t>
            </a:r>
            <a:endParaRPr lang="zh-CN" altLang="en-US" sz="2400" b="1" dirty="0">
              <a:solidFill>
                <a:schemeClr val="accent6"/>
              </a:solidFill>
            </a:endParaRPr>
          </a:p>
        </p:txBody>
      </p:sp>
      <p:sp>
        <p:nvSpPr>
          <p:cNvPr id="28" name="对角圆角矩形 26">
            <a:extLst>
              <a:ext uri="{FF2B5EF4-FFF2-40B4-BE49-F238E27FC236}">
                <a16:creationId xmlns:a16="http://schemas.microsoft.com/office/drawing/2014/main" id="{94A4E64A-2956-4569-8B4D-53B0D647A550}"/>
              </a:ext>
            </a:extLst>
          </p:cNvPr>
          <p:cNvSpPr/>
          <p:nvPr/>
        </p:nvSpPr>
        <p:spPr>
          <a:xfrm>
            <a:off x="5572618" y="5585021"/>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3">
            <a:extLst>
              <a:ext uri="{FF2B5EF4-FFF2-40B4-BE49-F238E27FC236}">
                <a16:creationId xmlns:a16="http://schemas.microsoft.com/office/drawing/2014/main" id="{6B695856-2D35-49C9-B0B5-DFD1C15D9C20}"/>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11B4AD0A-EC4E-4E95-AB45-D685A8951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5" name="文本框 4">
            <a:extLst>
              <a:ext uri="{FF2B5EF4-FFF2-40B4-BE49-F238E27FC236}">
                <a16:creationId xmlns:a16="http://schemas.microsoft.com/office/drawing/2014/main" id="{04450516-48A7-49FF-A890-E9B7A0DAD931}"/>
              </a:ext>
            </a:extLst>
          </p:cNvPr>
          <p:cNvSpPr txBox="1"/>
          <p:nvPr/>
        </p:nvSpPr>
        <p:spPr>
          <a:xfrm>
            <a:off x="1689932" y="742884"/>
            <a:ext cx="5175250" cy="460375"/>
          </a:xfrm>
          <a:prstGeom prst="rect">
            <a:avLst/>
          </a:prstGeom>
          <a:noFill/>
        </p:spPr>
        <p:txBody>
          <a:bodyPr wrap="square" rtlCol="0">
            <a:spAutoFit/>
          </a:bodyPr>
          <a:lstStyle/>
          <a:p>
            <a:r>
              <a:rPr lang="en-US" altLang="zh-CN" sz="2400" b="1" dirty="0">
                <a:solidFill>
                  <a:schemeClr val="accent6"/>
                </a:solidFill>
                <a:sym typeface="+mn-ea"/>
              </a:rPr>
              <a:t>3.7</a:t>
            </a:r>
            <a:r>
              <a:rPr lang="zh-CN" altLang="en-US" sz="2400" b="1" dirty="0">
                <a:solidFill>
                  <a:schemeClr val="accent6"/>
                </a:solidFill>
                <a:sym typeface="+mn-ea"/>
              </a:rPr>
              <a:t>选择数据制作图表</a:t>
            </a:r>
            <a:endParaRPr lang="zh-CN" altLang="en-US" sz="2400" b="1" dirty="0">
              <a:solidFill>
                <a:schemeClr val="accent6"/>
              </a:solidFill>
            </a:endParaRPr>
          </a:p>
        </p:txBody>
      </p:sp>
      <p:pic>
        <p:nvPicPr>
          <p:cNvPr id="12" name="图片 11">
            <a:extLst>
              <a:ext uri="{FF2B5EF4-FFF2-40B4-BE49-F238E27FC236}">
                <a16:creationId xmlns:a16="http://schemas.microsoft.com/office/drawing/2014/main" id="{D02087F9-E861-486E-8749-0B108357B65D}"/>
              </a:ext>
            </a:extLst>
          </p:cNvPr>
          <p:cNvPicPr>
            <a:picLocks noChangeAspect="1"/>
          </p:cNvPicPr>
          <p:nvPr/>
        </p:nvPicPr>
        <p:blipFill>
          <a:blip r:embed="rId3"/>
          <a:stretch>
            <a:fillRect/>
          </a:stretch>
        </p:blipFill>
        <p:spPr>
          <a:xfrm>
            <a:off x="387210" y="2323651"/>
            <a:ext cx="7780694" cy="967824"/>
          </a:xfrm>
          <a:prstGeom prst="rect">
            <a:avLst/>
          </a:prstGeom>
          <a:ln>
            <a:solidFill>
              <a:schemeClr val="tx1"/>
            </a:solidFill>
          </a:ln>
        </p:spPr>
      </p:pic>
      <p:sp>
        <p:nvSpPr>
          <p:cNvPr id="13" name="矩形: 圆角 12">
            <a:extLst>
              <a:ext uri="{FF2B5EF4-FFF2-40B4-BE49-F238E27FC236}">
                <a16:creationId xmlns:a16="http://schemas.microsoft.com/office/drawing/2014/main" id="{3328EA1A-0AEC-42A2-A28F-FD81CBF328DB}"/>
              </a:ext>
            </a:extLst>
          </p:cNvPr>
          <p:cNvSpPr/>
          <p:nvPr/>
        </p:nvSpPr>
        <p:spPr>
          <a:xfrm>
            <a:off x="1761103" y="1452744"/>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100" kern="0" dirty="0">
                <a:solidFill>
                  <a:schemeClr val="tx1"/>
                </a:solidFill>
                <a:latin typeface="宋体" panose="02010600030101010101" pitchFamily="2" charset="-122"/>
                <a:ea typeface="宋体" panose="02010600030101010101" pitchFamily="2" charset="-122"/>
                <a:cs typeface="Arial" panose="020B0604020202020204" pitchFamily="34" charset="0"/>
                <a:sym typeface="+mn-lt"/>
              </a:rPr>
              <a:t>建立</a:t>
            </a:r>
            <a:r>
              <a:rPr lang="en-US" altLang="zh-CN" sz="1100" kern="0" dirty="0" err="1">
                <a:solidFill>
                  <a:schemeClr val="tx1"/>
                </a:solidFill>
                <a:latin typeface="宋体" panose="02010600030101010101" pitchFamily="2" charset="-122"/>
                <a:ea typeface="宋体" panose="02010600030101010101" pitchFamily="2" charset="-122"/>
                <a:cs typeface="Arial" panose="020B0604020202020204" pitchFamily="34" charset="0"/>
                <a:sym typeface="+mn-lt"/>
              </a:rPr>
              <a:t>excle</a:t>
            </a:r>
            <a:r>
              <a:rPr lang="zh-CN" altLang="en-US" sz="1100" kern="0" dirty="0">
                <a:solidFill>
                  <a:schemeClr val="tx1"/>
                </a:solidFill>
                <a:latin typeface="宋体" panose="02010600030101010101" pitchFamily="2" charset="-122"/>
                <a:ea typeface="宋体" panose="02010600030101010101" pitchFamily="2" charset="-122"/>
                <a:cs typeface="Arial" panose="020B0604020202020204" pitchFamily="34" charset="0"/>
                <a:sym typeface="+mn-lt"/>
              </a:rPr>
              <a:t>数据表，查找数据，统计</a:t>
            </a:r>
            <a:endParaRPr lang="en-US" altLang="zh-CN" sz="1100" kern="0" dirty="0">
              <a:solidFill>
                <a:schemeClr val="tx1"/>
              </a:solidFill>
              <a:latin typeface="宋体" panose="02010600030101010101" pitchFamily="2" charset="-122"/>
              <a:ea typeface="宋体" panose="02010600030101010101" pitchFamily="2" charset="-122"/>
              <a:cs typeface="Arial" panose="020B0604020202020204" pitchFamily="34" charset="0"/>
              <a:sym typeface="+mn-lt"/>
            </a:endParaRPr>
          </a:p>
          <a:p>
            <a:pPr marL="225425" indent="-225425" algn="ctr" fontAlgn="base">
              <a:spcBef>
                <a:spcPct val="0"/>
              </a:spcBef>
              <a:spcAft>
                <a:spcPct val="0"/>
              </a:spcAft>
            </a:pPr>
            <a:r>
              <a:rPr lang="zh-CN" altLang="zh-CN" sz="1100" dirty="0">
                <a:solidFill>
                  <a:schemeClr val="tx1"/>
                </a:solidFill>
                <a:latin typeface="宋体" panose="02010600030101010101" pitchFamily="2" charset="-122"/>
                <a:ea typeface="宋体" panose="02010600030101010101" pitchFamily="2" charset="-122"/>
              </a:rPr>
              <a:t>年外贸货物吞吐量在</a:t>
            </a:r>
            <a:r>
              <a:rPr lang="en-US" altLang="zh-CN" sz="1100" dirty="0">
                <a:solidFill>
                  <a:schemeClr val="tx1"/>
                </a:solidFill>
                <a:latin typeface="宋体" panose="02010600030101010101" pitchFamily="2" charset="-122"/>
                <a:ea typeface="宋体" panose="02010600030101010101" pitchFamily="2" charset="-122"/>
              </a:rPr>
              <a:t>3</a:t>
            </a:r>
            <a:r>
              <a:rPr lang="zh-CN" altLang="zh-CN" sz="1100" dirty="0">
                <a:solidFill>
                  <a:schemeClr val="tx1"/>
                </a:solidFill>
                <a:latin typeface="宋体" panose="02010600030101010101" pitchFamily="2" charset="-122"/>
                <a:ea typeface="宋体" panose="02010600030101010101" pitchFamily="2" charset="-122"/>
              </a:rPr>
              <a:t>亿吨以上港口（</a:t>
            </a:r>
            <a:r>
              <a:rPr lang="en-US" altLang="zh-CN" sz="1100" dirty="0">
                <a:solidFill>
                  <a:schemeClr val="tx1"/>
                </a:solidFill>
                <a:latin typeface="宋体" panose="02010600030101010101" pitchFamily="2" charset="-122"/>
                <a:ea typeface="宋体" panose="02010600030101010101" pitchFamily="2" charset="-122"/>
              </a:rPr>
              <a:t>4</a:t>
            </a:r>
            <a:r>
              <a:rPr lang="zh-CN" altLang="zh-CN" sz="1100" dirty="0">
                <a:solidFill>
                  <a:schemeClr val="tx1"/>
                </a:solidFill>
                <a:latin typeface="宋体" panose="02010600030101010101" pitchFamily="2" charset="-122"/>
                <a:ea typeface="宋体" panose="02010600030101010101" pitchFamily="2" charset="-122"/>
              </a:rPr>
              <a:t>个），</a:t>
            </a:r>
            <a:endParaRPr lang="en-US" altLang="zh-CN" sz="1100" dirty="0">
              <a:solidFill>
                <a:schemeClr val="tx1"/>
              </a:solidFill>
              <a:latin typeface="宋体" panose="02010600030101010101" pitchFamily="2" charset="-122"/>
              <a:ea typeface="宋体" panose="02010600030101010101" pitchFamily="2" charset="-122"/>
            </a:endParaRPr>
          </a:p>
          <a:p>
            <a:pPr marL="225425" indent="-225425" algn="ctr" fontAlgn="base">
              <a:spcBef>
                <a:spcPct val="0"/>
              </a:spcBef>
              <a:spcAft>
                <a:spcPct val="0"/>
              </a:spcAft>
            </a:pPr>
            <a:r>
              <a:rPr lang="en-US" altLang="zh-CN" sz="1100" dirty="0">
                <a:solidFill>
                  <a:schemeClr val="tx1"/>
                </a:solidFill>
                <a:latin typeface="宋体" panose="02010600030101010101" pitchFamily="2" charset="-122"/>
                <a:ea typeface="宋体" panose="02010600030101010101" pitchFamily="2" charset="-122"/>
              </a:rPr>
              <a:t>1</a:t>
            </a:r>
            <a:r>
              <a:rPr lang="zh-CN" altLang="zh-CN" sz="1100" dirty="0">
                <a:solidFill>
                  <a:schemeClr val="tx1"/>
                </a:solidFill>
                <a:latin typeface="宋体" panose="02010600030101010101" pitchFamily="2" charset="-122"/>
                <a:ea typeface="宋体" panose="02010600030101010101" pitchFamily="2" charset="-122"/>
              </a:rPr>
              <a:t>月份至</a:t>
            </a:r>
            <a:r>
              <a:rPr lang="en-US" altLang="zh-CN" sz="1100" dirty="0">
                <a:solidFill>
                  <a:schemeClr val="tx1"/>
                </a:solidFill>
                <a:latin typeface="宋体" panose="02010600030101010101" pitchFamily="2" charset="-122"/>
                <a:ea typeface="宋体" panose="02010600030101010101" pitchFamily="2" charset="-122"/>
              </a:rPr>
              <a:t>12</a:t>
            </a:r>
            <a:r>
              <a:rPr lang="zh-CN" altLang="zh-CN" sz="1100" dirty="0">
                <a:solidFill>
                  <a:schemeClr val="tx1"/>
                </a:solidFill>
                <a:latin typeface="宋体" panose="02010600030101010101" pitchFamily="2" charset="-122"/>
                <a:ea typeface="宋体" panose="02010600030101010101" pitchFamily="2" charset="-122"/>
              </a:rPr>
              <a:t>月份的月外贸货物吞吐量</a:t>
            </a:r>
            <a:endParaRPr lang="zh-CN" altLang="en-US" sz="1100" kern="0" dirty="0">
              <a:solidFill>
                <a:schemeClr val="tx1"/>
              </a:solidFill>
              <a:latin typeface="宋体" panose="02010600030101010101" pitchFamily="2" charset="-122"/>
              <a:ea typeface="宋体" panose="02010600030101010101" pitchFamily="2" charset="-122"/>
              <a:cs typeface="Arial" panose="020B0604020202020204" pitchFamily="34" charset="0"/>
              <a:sym typeface="+mn-lt"/>
            </a:endParaRPr>
          </a:p>
        </p:txBody>
      </p:sp>
      <p:sp>
        <p:nvSpPr>
          <p:cNvPr id="14" name="矩形: 圆角 13">
            <a:extLst>
              <a:ext uri="{FF2B5EF4-FFF2-40B4-BE49-F238E27FC236}">
                <a16:creationId xmlns:a16="http://schemas.microsoft.com/office/drawing/2014/main" id="{D04629D0-0B27-4570-A6BF-2FA19BE2D8B9}"/>
              </a:ext>
            </a:extLst>
          </p:cNvPr>
          <p:cNvSpPr/>
          <p:nvPr/>
        </p:nvSpPr>
        <p:spPr>
          <a:xfrm>
            <a:off x="1761103" y="4340195"/>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在工具栏插入选择折线图</a:t>
            </a:r>
          </a:p>
        </p:txBody>
      </p:sp>
      <p:graphicFrame>
        <p:nvGraphicFramePr>
          <p:cNvPr id="15" name="图表 14">
            <a:extLst>
              <a:ext uri="{FF2B5EF4-FFF2-40B4-BE49-F238E27FC236}">
                <a16:creationId xmlns:a16="http://schemas.microsoft.com/office/drawing/2014/main" id="{F100657F-D996-4E2F-AEA8-091F5DADA7E6}"/>
              </a:ext>
            </a:extLst>
          </p:cNvPr>
          <p:cNvGraphicFramePr>
            <a:graphicFrameLocks/>
          </p:cNvGraphicFramePr>
          <p:nvPr>
            <p:extLst>
              <p:ext uri="{D42A27DB-BD31-4B8C-83A1-F6EECF244321}">
                <p14:modId xmlns:p14="http://schemas.microsoft.com/office/powerpoint/2010/main" val="3518123098"/>
              </p:ext>
            </p:extLst>
          </p:nvPr>
        </p:nvGraphicFramePr>
        <p:xfrm>
          <a:off x="5709821" y="3429000"/>
          <a:ext cx="4572000" cy="275844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49261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DA9A484B-09F9-4FD6-91D7-1BD2410FBF63}"/>
              </a:ext>
            </a:extLst>
          </p:cNvPr>
          <p:cNvSpPr/>
          <p:nvPr/>
        </p:nvSpPr>
        <p:spPr>
          <a:xfrm flipH="1">
            <a:off x="201291"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04FA0356-926F-4FAC-9160-D221FDAAE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3">
            <a:extLst>
              <a:ext uri="{FF2B5EF4-FFF2-40B4-BE49-F238E27FC236}">
                <a16:creationId xmlns:a16="http://schemas.microsoft.com/office/drawing/2014/main" id="{EF7EE8F4-BB38-4846-8C11-91B7EC103104}"/>
              </a:ext>
            </a:extLst>
          </p:cNvPr>
          <p:cNvSpPr txBox="1"/>
          <p:nvPr/>
        </p:nvSpPr>
        <p:spPr>
          <a:xfrm>
            <a:off x="1689932" y="742884"/>
            <a:ext cx="5175250" cy="460375"/>
          </a:xfrm>
          <a:prstGeom prst="rect">
            <a:avLst/>
          </a:prstGeom>
          <a:noFill/>
        </p:spPr>
        <p:txBody>
          <a:bodyPr wrap="square" rtlCol="0">
            <a:spAutoFit/>
          </a:bodyPr>
          <a:lstStyle/>
          <a:p>
            <a:r>
              <a:rPr lang="en-US" altLang="zh-CN" sz="2400" b="1" dirty="0">
                <a:solidFill>
                  <a:schemeClr val="accent6"/>
                </a:solidFill>
                <a:sym typeface="+mn-ea"/>
              </a:rPr>
              <a:t>3.8</a:t>
            </a:r>
            <a:r>
              <a:rPr lang="zh-CN" altLang="en-US" sz="2400" b="1" dirty="0">
                <a:solidFill>
                  <a:schemeClr val="accent6"/>
                </a:solidFill>
                <a:sym typeface="+mn-ea"/>
              </a:rPr>
              <a:t>年外贸吞吐量数据分析</a:t>
            </a:r>
            <a:endParaRPr lang="zh-CN" altLang="en-US" sz="2400" b="1" dirty="0">
              <a:solidFill>
                <a:schemeClr val="accent6"/>
              </a:solidFill>
            </a:endParaRPr>
          </a:p>
        </p:txBody>
      </p:sp>
      <p:sp>
        <p:nvSpPr>
          <p:cNvPr id="6" name="文本框 5">
            <a:extLst>
              <a:ext uri="{FF2B5EF4-FFF2-40B4-BE49-F238E27FC236}">
                <a16:creationId xmlns:a16="http://schemas.microsoft.com/office/drawing/2014/main" id="{CAE2EE05-0022-4B40-8D8C-26460688E375}"/>
              </a:ext>
            </a:extLst>
          </p:cNvPr>
          <p:cNvSpPr txBox="1"/>
          <p:nvPr/>
        </p:nvSpPr>
        <p:spPr>
          <a:xfrm>
            <a:off x="682226" y="1615943"/>
            <a:ext cx="10709429" cy="3970318"/>
          </a:xfrm>
          <a:prstGeom prst="rect">
            <a:avLst/>
          </a:prstGeom>
          <a:noFill/>
        </p:spPr>
        <p:txBody>
          <a:bodyPr wrap="square" rtlCol="0">
            <a:spAutoFit/>
          </a:bodyPr>
          <a:lstStyle/>
          <a:p>
            <a:r>
              <a:rPr lang="zh-CN" altLang="en-US" dirty="0"/>
              <a:t>      港口作为交通运输行业的重要组成部分，在国民经济的持续稳定发展中发挥着重要的作用。</a:t>
            </a:r>
            <a:r>
              <a:rPr lang="en-US" altLang="zh-CN" dirty="0"/>
              <a:t>2019</a:t>
            </a:r>
            <a:r>
              <a:rPr lang="zh-CN" altLang="en-US" dirty="0"/>
              <a:t>年我国规模以上港口，外贸吞吐量达</a:t>
            </a:r>
            <a:r>
              <a:rPr lang="en-US" altLang="zh-CN" dirty="0"/>
              <a:t>3</a:t>
            </a:r>
            <a:r>
              <a:rPr lang="zh-CN" altLang="en-US" dirty="0"/>
              <a:t>亿吨以上港口有四个：青岛港、日照港、上海港、宁波港。</a:t>
            </a:r>
          </a:p>
          <a:p>
            <a:r>
              <a:rPr lang="zh-CN" altLang="en-US" dirty="0"/>
              <a:t>      同比去年</a:t>
            </a:r>
            <a:r>
              <a:rPr lang="en-US" altLang="zh-CN" dirty="0"/>
              <a:t>12</a:t>
            </a:r>
            <a:r>
              <a:rPr lang="zh-CN" altLang="en-US" dirty="0"/>
              <a:t>个月来看，自一月开始外贸吞吐量总体呈平稳态势，二月份外贸吞吐量同比一月份下降较快，从三月到十一月外贸吞吐量基本持平，在十二月份外贸吞吐量有所下滑。其中从数据来看青岛港数据总体位于我国外贸吞吐量榜首每月吞吐量平均可达</a:t>
            </a:r>
            <a:r>
              <a:rPr lang="en-US" altLang="zh-CN" dirty="0"/>
              <a:t>3500</a:t>
            </a:r>
            <a:r>
              <a:rPr lang="zh-CN" altLang="en-US" dirty="0"/>
              <a:t>万吨。而日照港与其他港口相比吞吐量一直相对较低。上海港在三月吞外贸吐量超过其他港口。季度来看我国规模港口，一、四季度吞吐量波动比较大，</a:t>
            </a:r>
            <a:endParaRPr lang="en-US" altLang="zh-CN" dirty="0"/>
          </a:p>
          <a:p>
            <a:r>
              <a:rPr lang="zh-CN" altLang="en-US" dirty="0"/>
              <a:t>而二三季度波动量较小企且总体外贸吞吐量呈小幅度上升趋势。</a:t>
            </a:r>
            <a:endParaRPr lang="en-US" altLang="zh-CN" dirty="0"/>
          </a:p>
          <a:p>
            <a:r>
              <a:rPr lang="en-US" altLang="zh-CN" dirty="0"/>
              <a:t>      </a:t>
            </a:r>
            <a:r>
              <a:rPr lang="zh-CN" altLang="en-US" dirty="0"/>
              <a:t>由区域位置来看我国外贸吞吐量三亿吨以上港口，集中在环渤海地区和长江三角洲地区，其中山东港和日照港地理距离较近，导致日照港外贸吞吐量，被青岛港吸纳一部分。上海港和宁波港虽地理距离也相近但长江三角洲地区港口数量密度分布不集中，不如环渤海地区港口分布密度大，数量多，所以上海港和宁波港在外贸吞吐量上总体较为接近。</a:t>
            </a:r>
            <a:endParaRPr lang="en-US" altLang="zh-CN" dirty="0"/>
          </a:p>
          <a:p>
            <a:r>
              <a:rPr lang="en-US" altLang="zh-CN" dirty="0"/>
              <a:t>      </a:t>
            </a:r>
            <a:r>
              <a:rPr lang="zh-CN" altLang="en-US" dirty="0"/>
              <a:t>总体来看，我国</a:t>
            </a:r>
            <a:r>
              <a:rPr lang="en-US" altLang="zh-CN" dirty="0"/>
              <a:t>19</a:t>
            </a:r>
            <a:r>
              <a:rPr lang="zh-CN" altLang="en-US" dirty="0"/>
              <a:t>年规模以上港口吞吐量总体呈持平趋势，四、五、六月为外贸吞吐量旺季，二月和十二月为淡季，长江洲三角地区外贸吞吐量最为活跃，而青岛港全国外贸吞吐量体量最大，可以看出我国航运业发展还是呈向好趋势。</a:t>
            </a:r>
          </a:p>
        </p:txBody>
      </p:sp>
    </p:spTree>
    <p:extLst>
      <p:ext uri="{BB962C8B-B14F-4D97-AF65-F5344CB8AC3E}">
        <p14:creationId xmlns:p14="http://schemas.microsoft.com/office/powerpoint/2010/main" val="900781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75533C14-5296-4D48-9ABB-F59538CE20D6}"/>
              </a:ext>
            </a:extLst>
          </p:cNvPr>
          <p:cNvSpPr/>
          <p:nvPr/>
        </p:nvSpPr>
        <p:spPr>
          <a:xfrm flipH="1">
            <a:off x="174658"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0011C5C6-8353-41E9-A00E-DE445CD74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3">
            <a:extLst>
              <a:ext uri="{FF2B5EF4-FFF2-40B4-BE49-F238E27FC236}">
                <a16:creationId xmlns:a16="http://schemas.microsoft.com/office/drawing/2014/main" id="{A10D8A34-6CD8-4A0A-8D0D-9BF07F9E7959}"/>
              </a:ext>
            </a:extLst>
          </p:cNvPr>
          <p:cNvSpPr txBox="1"/>
          <p:nvPr/>
        </p:nvSpPr>
        <p:spPr>
          <a:xfrm>
            <a:off x="1689932" y="742884"/>
            <a:ext cx="5175250" cy="461665"/>
          </a:xfrm>
          <a:prstGeom prst="rect">
            <a:avLst/>
          </a:prstGeom>
          <a:noFill/>
        </p:spPr>
        <p:txBody>
          <a:bodyPr wrap="square" rtlCol="0">
            <a:spAutoFit/>
          </a:bodyPr>
          <a:lstStyle/>
          <a:p>
            <a:r>
              <a:rPr lang="en-US" altLang="zh-CN" sz="2400" b="1" dirty="0">
                <a:solidFill>
                  <a:schemeClr val="accent6"/>
                </a:solidFill>
                <a:sym typeface="+mn-ea"/>
              </a:rPr>
              <a:t>4.1</a:t>
            </a:r>
            <a:r>
              <a:rPr lang="zh-CN" altLang="en-US" sz="2400" b="1" dirty="0">
                <a:solidFill>
                  <a:schemeClr val="accent6"/>
                </a:solidFill>
                <a:sym typeface="+mn-ea"/>
              </a:rPr>
              <a:t>百度地球和</a:t>
            </a:r>
            <a:r>
              <a:rPr lang="en-US" altLang="zh-CN" sz="2400" b="1" dirty="0">
                <a:solidFill>
                  <a:schemeClr val="accent6"/>
                </a:solidFill>
                <a:sym typeface="+mn-ea"/>
              </a:rPr>
              <a:t>Google Earth</a:t>
            </a:r>
            <a:r>
              <a:rPr lang="zh-CN" altLang="en-US" sz="2400" b="1" dirty="0">
                <a:solidFill>
                  <a:schemeClr val="accent6"/>
                </a:solidFill>
                <a:sym typeface="+mn-ea"/>
              </a:rPr>
              <a:t>分析</a:t>
            </a:r>
            <a:endParaRPr lang="zh-CN" altLang="en-US" sz="2400" b="1" dirty="0">
              <a:solidFill>
                <a:schemeClr val="accent6"/>
              </a:solidFill>
            </a:endParaRPr>
          </a:p>
        </p:txBody>
      </p:sp>
      <p:sp>
        <p:nvSpPr>
          <p:cNvPr id="7" name="矩形: 圆角 6">
            <a:extLst>
              <a:ext uri="{FF2B5EF4-FFF2-40B4-BE49-F238E27FC236}">
                <a16:creationId xmlns:a16="http://schemas.microsoft.com/office/drawing/2014/main" id="{FDD9D599-1820-41DA-A828-4F497061827C}"/>
              </a:ext>
            </a:extLst>
          </p:cNvPr>
          <p:cNvSpPr/>
          <p:nvPr/>
        </p:nvSpPr>
        <p:spPr>
          <a:xfrm>
            <a:off x="1451190" y="1713048"/>
            <a:ext cx="2552639" cy="543385"/>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3200" b="1"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相同点</a:t>
            </a:r>
          </a:p>
        </p:txBody>
      </p:sp>
      <p:sp>
        <p:nvSpPr>
          <p:cNvPr id="8" name="文本框 7">
            <a:extLst>
              <a:ext uri="{FF2B5EF4-FFF2-40B4-BE49-F238E27FC236}">
                <a16:creationId xmlns:a16="http://schemas.microsoft.com/office/drawing/2014/main" id="{CD7213B8-B99E-45BA-8695-0159F9A08B37}"/>
              </a:ext>
            </a:extLst>
          </p:cNvPr>
          <p:cNvSpPr txBox="1"/>
          <p:nvPr/>
        </p:nvSpPr>
        <p:spPr>
          <a:xfrm>
            <a:off x="1136342" y="2484236"/>
            <a:ext cx="9277165" cy="1938992"/>
          </a:xfrm>
          <a:prstGeom prst="rect">
            <a:avLst/>
          </a:prstGeom>
          <a:noFill/>
        </p:spPr>
        <p:txBody>
          <a:bodyPr wrap="square" rtlCol="0">
            <a:spAutoFit/>
          </a:bodyPr>
          <a:lstStyle/>
          <a:p>
            <a:r>
              <a:rPr lang="zh-CN" altLang="en-US" sz="2400" dirty="0"/>
              <a:t>（</a:t>
            </a:r>
            <a:r>
              <a:rPr lang="en-US" altLang="zh-CN" sz="2400" dirty="0"/>
              <a:t>1</a:t>
            </a:r>
            <a:r>
              <a:rPr lang="zh-CN" altLang="en-US" sz="2400" dirty="0"/>
              <a:t>）都提供电子地图搜索服务</a:t>
            </a:r>
            <a:endParaRPr lang="en-US" altLang="zh-CN" sz="2400" dirty="0"/>
          </a:p>
          <a:p>
            <a:r>
              <a:rPr lang="zh-CN" altLang="en-US" sz="2400" dirty="0"/>
              <a:t>（</a:t>
            </a:r>
            <a:r>
              <a:rPr lang="en-US" altLang="zh-CN" sz="2400" dirty="0"/>
              <a:t>2</a:t>
            </a:r>
            <a:r>
              <a:rPr lang="zh-CN" altLang="en-US" sz="2400" dirty="0"/>
              <a:t>）可以通过鼠标滑轮对地图比例尺进行放缩</a:t>
            </a:r>
            <a:endParaRPr lang="en-US" altLang="zh-CN" sz="2400" dirty="0"/>
          </a:p>
          <a:p>
            <a:r>
              <a:rPr lang="zh-CN" altLang="en-US" sz="2400" dirty="0"/>
              <a:t>（</a:t>
            </a:r>
            <a:r>
              <a:rPr lang="en-US" altLang="zh-CN" sz="2400" dirty="0"/>
              <a:t>3</a:t>
            </a:r>
            <a:r>
              <a:rPr lang="zh-CN" altLang="en-US" sz="2400" dirty="0"/>
              <a:t>）都显示阳光在地面移动轨迹</a:t>
            </a:r>
            <a:endParaRPr lang="en-US" altLang="zh-CN" sz="2400" dirty="0"/>
          </a:p>
          <a:p>
            <a:r>
              <a:rPr lang="zh-CN" altLang="en-US" sz="2400" dirty="0"/>
              <a:t>（</a:t>
            </a:r>
            <a:r>
              <a:rPr lang="en-US" altLang="zh-CN" sz="2400" dirty="0"/>
              <a:t>4</a:t>
            </a:r>
            <a:r>
              <a:rPr lang="zh-CN" altLang="en-US" sz="2400" dirty="0"/>
              <a:t>）都可以</a:t>
            </a:r>
            <a:r>
              <a:rPr lang="en-US" altLang="zh-CN" sz="2400" dirty="0"/>
              <a:t>3D</a:t>
            </a:r>
            <a:r>
              <a:rPr lang="zh-CN" altLang="en-US" sz="2400" dirty="0"/>
              <a:t>显示建筑</a:t>
            </a:r>
            <a:endParaRPr lang="en-US" altLang="zh-CN" sz="2400" dirty="0"/>
          </a:p>
          <a:p>
            <a:r>
              <a:rPr lang="zh-CN" altLang="en-US" sz="2400" dirty="0"/>
              <a:t>（</a:t>
            </a:r>
            <a:r>
              <a:rPr lang="en-US" altLang="zh-CN" sz="2400" dirty="0"/>
              <a:t>5</a:t>
            </a:r>
            <a:r>
              <a:rPr lang="zh-CN" altLang="en-US" sz="2400" dirty="0"/>
              <a:t>）都可以标记位置</a:t>
            </a:r>
          </a:p>
        </p:txBody>
      </p:sp>
      <p:pic>
        <p:nvPicPr>
          <p:cNvPr id="5" name="图片 4">
            <a:extLst>
              <a:ext uri="{FF2B5EF4-FFF2-40B4-BE49-F238E27FC236}">
                <a16:creationId xmlns:a16="http://schemas.microsoft.com/office/drawing/2014/main" id="{3E42D087-1541-41D5-8ED6-013508AB88FD}"/>
              </a:ext>
            </a:extLst>
          </p:cNvPr>
          <p:cNvPicPr>
            <a:picLocks noChangeAspect="1"/>
          </p:cNvPicPr>
          <p:nvPr/>
        </p:nvPicPr>
        <p:blipFill>
          <a:blip r:embed="rId3"/>
          <a:stretch>
            <a:fillRect/>
          </a:stretch>
        </p:blipFill>
        <p:spPr>
          <a:xfrm>
            <a:off x="7734160" y="486847"/>
            <a:ext cx="3787203" cy="2942153"/>
          </a:xfrm>
          <a:prstGeom prst="rect">
            <a:avLst/>
          </a:prstGeom>
          <a:ln>
            <a:solidFill>
              <a:schemeClr val="tx1"/>
            </a:solidFill>
          </a:ln>
        </p:spPr>
      </p:pic>
      <p:pic>
        <p:nvPicPr>
          <p:cNvPr id="6" name="图片 5">
            <a:extLst>
              <a:ext uri="{FF2B5EF4-FFF2-40B4-BE49-F238E27FC236}">
                <a16:creationId xmlns:a16="http://schemas.microsoft.com/office/drawing/2014/main" id="{5D31673F-F723-435B-8189-7A3354E0C685}"/>
              </a:ext>
            </a:extLst>
          </p:cNvPr>
          <p:cNvPicPr>
            <a:picLocks noChangeAspect="1"/>
          </p:cNvPicPr>
          <p:nvPr/>
        </p:nvPicPr>
        <p:blipFill>
          <a:blip r:embed="rId4"/>
          <a:stretch>
            <a:fillRect/>
          </a:stretch>
        </p:blipFill>
        <p:spPr>
          <a:xfrm>
            <a:off x="6520395" y="3688821"/>
            <a:ext cx="5148252" cy="2796095"/>
          </a:xfrm>
          <a:prstGeom prst="rect">
            <a:avLst/>
          </a:prstGeom>
          <a:ln>
            <a:solidFill>
              <a:schemeClr val="tx1"/>
            </a:solidFill>
          </a:ln>
        </p:spPr>
      </p:pic>
    </p:spTree>
    <p:extLst>
      <p:ext uri="{BB962C8B-B14F-4D97-AF65-F5344CB8AC3E}">
        <p14:creationId xmlns:p14="http://schemas.microsoft.com/office/powerpoint/2010/main" val="2969823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75533C14-5296-4D48-9ABB-F59538CE20D6}"/>
              </a:ext>
            </a:extLst>
          </p:cNvPr>
          <p:cNvSpPr/>
          <p:nvPr/>
        </p:nvSpPr>
        <p:spPr>
          <a:xfrm flipH="1">
            <a:off x="174658"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0011C5C6-8353-41E9-A00E-DE445CD74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3">
            <a:extLst>
              <a:ext uri="{FF2B5EF4-FFF2-40B4-BE49-F238E27FC236}">
                <a16:creationId xmlns:a16="http://schemas.microsoft.com/office/drawing/2014/main" id="{A10D8A34-6CD8-4A0A-8D0D-9BF07F9E7959}"/>
              </a:ext>
            </a:extLst>
          </p:cNvPr>
          <p:cNvSpPr txBox="1"/>
          <p:nvPr/>
        </p:nvSpPr>
        <p:spPr>
          <a:xfrm>
            <a:off x="1689932" y="742884"/>
            <a:ext cx="5175250" cy="461665"/>
          </a:xfrm>
          <a:prstGeom prst="rect">
            <a:avLst/>
          </a:prstGeom>
          <a:noFill/>
        </p:spPr>
        <p:txBody>
          <a:bodyPr wrap="square" rtlCol="0">
            <a:spAutoFit/>
          </a:bodyPr>
          <a:lstStyle/>
          <a:p>
            <a:r>
              <a:rPr lang="en-US" altLang="zh-CN" sz="2400" b="1" dirty="0">
                <a:solidFill>
                  <a:schemeClr val="accent6"/>
                </a:solidFill>
                <a:sym typeface="+mn-ea"/>
              </a:rPr>
              <a:t>4.1</a:t>
            </a:r>
            <a:r>
              <a:rPr lang="zh-CN" altLang="en-US" sz="2400" b="1" dirty="0">
                <a:solidFill>
                  <a:schemeClr val="accent6"/>
                </a:solidFill>
                <a:sym typeface="+mn-ea"/>
              </a:rPr>
              <a:t>百度地球和</a:t>
            </a:r>
            <a:r>
              <a:rPr lang="en-US" altLang="zh-CN" sz="2400" b="1" dirty="0">
                <a:solidFill>
                  <a:schemeClr val="accent6"/>
                </a:solidFill>
                <a:sym typeface="+mn-ea"/>
              </a:rPr>
              <a:t>Google Earth</a:t>
            </a:r>
            <a:r>
              <a:rPr lang="zh-CN" altLang="en-US" sz="2400" b="1" dirty="0">
                <a:solidFill>
                  <a:schemeClr val="accent6"/>
                </a:solidFill>
                <a:sym typeface="+mn-ea"/>
              </a:rPr>
              <a:t>分析</a:t>
            </a:r>
            <a:endParaRPr lang="zh-CN" altLang="en-US" sz="2400" b="1" dirty="0">
              <a:solidFill>
                <a:schemeClr val="accent6"/>
              </a:solidFill>
            </a:endParaRPr>
          </a:p>
        </p:txBody>
      </p:sp>
      <p:sp>
        <p:nvSpPr>
          <p:cNvPr id="7" name="矩形: 圆角 6">
            <a:extLst>
              <a:ext uri="{FF2B5EF4-FFF2-40B4-BE49-F238E27FC236}">
                <a16:creationId xmlns:a16="http://schemas.microsoft.com/office/drawing/2014/main" id="{FDD9D599-1820-41DA-A828-4F497061827C}"/>
              </a:ext>
            </a:extLst>
          </p:cNvPr>
          <p:cNvSpPr/>
          <p:nvPr/>
        </p:nvSpPr>
        <p:spPr>
          <a:xfrm>
            <a:off x="1451190" y="1713048"/>
            <a:ext cx="2552639" cy="543385"/>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3200" b="1" kern="0" dirty="0">
                <a:solidFill>
                  <a:prstClr val="black"/>
                </a:solidFill>
                <a:latin typeface="宋体" panose="02010600030101010101" pitchFamily="2" charset="-122"/>
                <a:ea typeface="宋体" panose="02010600030101010101" pitchFamily="2" charset="-122"/>
                <a:cs typeface="Arial" panose="020B0604020202020204" pitchFamily="34" charset="0"/>
                <a:sym typeface="+mn-lt"/>
              </a:rPr>
              <a:t>不相同点</a:t>
            </a:r>
          </a:p>
        </p:txBody>
      </p:sp>
      <p:sp>
        <p:nvSpPr>
          <p:cNvPr id="8" name="文本框 7">
            <a:extLst>
              <a:ext uri="{FF2B5EF4-FFF2-40B4-BE49-F238E27FC236}">
                <a16:creationId xmlns:a16="http://schemas.microsoft.com/office/drawing/2014/main" id="{CD7213B8-B99E-45BA-8695-0159F9A08B37}"/>
              </a:ext>
            </a:extLst>
          </p:cNvPr>
          <p:cNvSpPr txBox="1"/>
          <p:nvPr/>
        </p:nvSpPr>
        <p:spPr>
          <a:xfrm>
            <a:off x="1136342" y="2484236"/>
            <a:ext cx="9277165" cy="3477875"/>
          </a:xfrm>
          <a:prstGeom prst="rect">
            <a:avLst/>
          </a:prstGeom>
          <a:noFill/>
        </p:spPr>
        <p:txBody>
          <a:bodyPr wrap="square" rtlCol="0">
            <a:spAutoFit/>
          </a:bodyPr>
          <a:lstStyle/>
          <a:p>
            <a:r>
              <a:rPr lang="zh-CN" altLang="en-US" sz="2000" dirty="0"/>
              <a:t>（</a:t>
            </a:r>
            <a:r>
              <a:rPr lang="en-US" altLang="zh-CN" sz="2000" dirty="0"/>
              <a:t>1</a:t>
            </a:r>
            <a:r>
              <a:rPr lang="zh-CN" altLang="en-US" sz="2000" dirty="0"/>
              <a:t>）</a:t>
            </a:r>
            <a:r>
              <a:rPr lang="en-US" altLang="zh-CN" sz="2000" dirty="0"/>
              <a:t>Google</a:t>
            </a:r>
            <a:r>
              <a:rPr lang="zh-CN" altLang="en-US" sz="2000" dirty="0"/>
              <a:t>是基于</a:t>
            </a:r>
            <a:r>
              <a:rPr lang="en-US" altLang="zh-CN" sz="2000" dirty="0"/>
              <a:t>PC</a:t>
            </a:r>
            <a:r>
              <a:rPr lang="zh-CN" altLang="en-US" sz="2000" dirty="0"/>
              <a:t>客户端而百度地球基于网页服务</a:t>
            </a:r>
            <a:endParaRPr lang="en-US" altLang="zh-CN" sz="2000" dirty="0"/>
          </a:p>
          <a:p>
            <a:r>
              <a:rPr lang="zh-CN" altLang="en-US" sz="2000" dirty="0"/>
              <a:t>（</a:t>
            </a:r>
            <a:r>
              <a:rPr lang="en-US" altLang="zh-CN" sz="2000" dirty="0"/>
              <a:t>2</a:t>
            </a:r>
            <a:r>
              <a:rPr lang="zh-CN" altLang="en-US" sz="2000" dirty="0"/>
              <a:t>）</a:t>
            </a:r>
            <a:r>
              <a:rPr lang="en-US" altLang="zh-CN" sz="2000" dirty="0"/>
              <a:t>Google</a:t>
            </a:r>
            <a:r>
              <a:rPr lang="zh-CN" altLang="en-US" sz="2000" dirty="0"/>
              <a:t>提供对全球的地图信息而百度地球主要提供中国国内的地图信息</a:t>
            </a:r>
            <a:endParaRPr lang="en-US" altLang="zh-CN" sz="2000" dirty="0"/>
          </a:p>
          <a:p>
            <a:r>
              <a:rPr lang="zh-CN" altLang="en-US" sz="2000" dirty="0"/>
              <a:t>（</a:t>
            </a:r>
            <a:r>
              <a:rPr lang="en-US" altLang="zh-CN" sz="2000" dirty="0"/>
              <a:t>3</a:t>
            </a:r>
            <a:r>
              <a:rPr lang="zh-CN" altLang="en-US" sz="2000" dirty="0"/>
              <a:t>）百度地球结合百度地图提供对中国的交通出行规划服务</a:t>
            </a:r>
            <a:endParaRPr lang="en-US" altLang="zh-CN" sz="2000" dirty="0"/>
          </a:p>
          <a:p>
            <a:r>
              <a:rPr lang="zh-CN" altLang="en-US" sz="2000" dirty="0"/>
              <a:t>（</a:t>
            </a:r>
            <a:r>
              <a:rPr lang="en-US" altLang="zh-CN" sz="2000" dirty="0"/>
              <a:t>4</a:t>
            </a:r>
            <a:r>
              <a:rPr lang="zh-CN" altLang="en-US" sz="2000" dirty="0"/>
              <a:t>）</a:t>
            </a:r>
            <a:r>
              <a:rPr lang="en-US" altLang="zh-CN" sz="2000" dirty="0"/>
              <a:t>Google</a:t>
            </a:r>
            <a:r>
              <a:rPr lang="zh-CN" altLang="en-US" sz="2000" dirty="0"/>
              <a:t>地球提供当前视角海拔高度</a:t>
            </a:r>
            <a:endParaRPr lang="en-US" altLang="zh-CN" sz="2000" dirty="0"/>
          </a:p>
          <a:p>
            <a:r>
              <a:rPr lang="zh-CN" altLang="en-US" sz="2000" dirty="0"/>
              <a:t>（</a:t>
            </a:r>
            <a:r>
              <a:rPr lang="en-US" altLang="zh-CN" sz="2000" dirty="0"/>
              <a:t>5</a:t>
            </a:r>
            <a:r>
              <a:rPr lang="zh-CN" altLang="en-US" sz="2000" dirty="0"/>
              <a:t>）百度地图测距只能测任意两点的距离而</a:t>
            </a:r>
            <a:r>
              <a:rPr lang="en-US" altLang="zh-CN" sz="2000" dirty="0"/>
              <a:t>Google</a:t>
            </a:r>
            <a:r>
              <a:rPr lang="zh-CN" altLang="en-US" sz="2000" dirty="0"/>
              <a:t>地图标尺工具提供</a:t>
            </a:r>
            <a:r>
              <a:rPr lang="en-US" altLang="zh-CN" sz="2000" dirty="0"/>
              <a:t>3D</a:t>
            </a:r>
            <a:r>
              <a:rPr lang="zh-CN" altLang="en-US" sz="2000" dirty="0"/>
              <a:t>路径、  多边形、圆等多种测距方法</a:t>
            </a:r>
            <a:endParaRPr lang="en-US" altLang="zh-CN" sz="2000" dirty="0"/>
          </a:p>
          <a:p>
            <a:r>
              <a:rPr lang="zh-CN" altLang="en-US" sz="2000" dirty="0"/>
              <a:t>（</a:t>
            </a:r>
            <a:r>
              <a:rPr lang="en-US" altLang="zh-CN" sz="2000" dirty="0"/>
              <a:t>6</a:t>
            </a:r>
            <a:r>
              <a:rPr lang="zh-CN" altLang="en-US" sz="2000" dirty="0"/>
              <a:t>）</a:t>
            </a:r>
            <a:r>
              <a:rPr lang="en-US" altLang="zh-CN" sz="2000" dirty="0"/>
              <a:t>Google</a:t>
            </a:r>
            <a:r>
              <a:rPr lang="zh-CN" altLang="en-US" sz="2000" dirty="0"/>
              <a:t>地球可以切换到月球、火星 和星空图而百度地球只能显示地球</a:t>
            </a:r>
            <a:endParaRPr lang="en-US" altLang="zh-CN" sz="2000" dirty="0"/>
          </a:p>
          <a:p>
            <a:r>
              <a:rPr lang="zh-CN" altLang="en-US" sz="2000" dirty="0"/>
              <a:t>（</a:t>
            </a:r>
            <a:r>
              <a:rPr lang="en-US" altLang="zh-CN" sz="2000" dirty="0"/>
              <a:t>7</a:t>
            </a:r>
            <a:r>
              <a:rPr lang="zh-CN" altLang="en-US" sz="2000" dirty="0"/>
              <a:t>）</a:t>
            </a:r>
            <a:r>
              <a:rPr lang="en-US" altLang="zh-CN" sz="2000" dirty="0"/>
              <a:t>Google</a:t>
            </a:r>
            <a:r>
              <a:rPr lang="zh-CN" altLang="en-US" sz="2000" dirty="0"/>
              <a:t>可勾选想要查看的图层而百度地球只有单一图层</a:t>
            </a:r>
            <a:endParaRPr lang="en-US" altLang="zh-CN" sz="2000" dirty="0"/>
          </a:p>
          <a:p>
            <a:r>
              <a:rPr lang="zh-CN" altLang="en-US" sz="2000" dirty="0"/>
              <a:t>（</a:t>
            </a:r>
            <a:r>
              <a:rPr lang="en-US" altLang="zh-CN" sz="2000" dirty="0"/>
              <a:t>8</a:t>
            </a:r>
            <a:r>
              <a:rPr lang="zh-CN" altLang="en-US" sz="2000" dirty="0"/>
              <a:t>）</a:t>
            </a:r>
            <a:r>
              <a:rPr lang="en-US" altLang="zh-CN" sz="2000" dirty="0"/>
              <a:t>Google</a:t>
            </a:r>
            <a:r>
              <a:rPr lang="zh-CN" altLang="en-US" sz="2000" dirty="0"/>
              <a:t>地球可以导入选择</a:t>
            </a:r>
            <a:r>
              <a:rPr lang="en-US" altLang="zh-CN" sz="2000" dirty="0"/>
              <a:t>GPS</a:t>
            </a:r>
            <a:r>
              <a:rPr lang="zh-CN" altLang="en-US" sz="2000" dirty="0"/>
              <a:t>而百度地球不可选</a:t>
            </a:r>
            <a:r>
              <a:rPr lang="en-US" altLang="zh-CN" sz="2000" dirty="0"/>
              <a:t>GPS  </a:t>
            </a:r>
          </a:p>
          <a:p>
            <a:r>
              <a:rPr lang="zh-CN" altLang="en-US" sz="2000" dirty="0"/>
              <a:t>（</a:t>
            </a:r>
            <a:r>
              <a:rPr lang="en-US" altLang="zh-CN" sz="2000" dirty="0"/>
              <a:t>9</a:t>
            </a:r>
            <a:r>
              <a:rPr lang="zh-CN" altLang="en-US" sz="2000" dirty="0"/>
              <a:t>）</a:t>
            </a:r>
            <a:r>
              <a:rPr lang="en-US" altLang="zh-CN" sz="2000" dirty="0"/>
              <a:t>Google</a:t>
            </a:r>
            <a:r>
              <a:rPr lang="zh-CN" altLang="en-US" sz="2000" dirty="0"/>
              <a:t>地球可选择模拟飞行器 驾驶</a:t>
            </a:r>
            <a:r>
              <a:rPr lang="en-US" altLang="zh-CN" sz="2000" dirty="0"/>
              <a:t>F-16</a:t>
            </a:r>
          </a:p>
          <a:p>
            <a:r>
              <a:rPr lang="zh-CN" altLang="en-US" sz="2000" dirty="0"/>
              <a:t>（</a:t>
            </a:r>
            <a:r>
              <a:rPr lang="en-US" altLang="zh-CN" sz="2000" dirty="0"/>
              <a:t>10</a:t>
            </a:r>
            <a:r>
              <a:rPr lang="zh-CN" altLang="en-US" sz="2000" dirty="0"/>
              <a:t>）</a:t>
            </a:r>
            <a:r>
              <a:rPr lang="en-US" altLang="zh-CN" sz="2000" dirty="0"/>
              <a:t>Google</a:t>
            </a:r>
            <a:r>
              <a:rPr lang="zh-CN" altLang="en-US" sz="2000" dirty="0"/>
              <a:t>地球可以录制游览</a:t>
            </a:r>
          </a:p>
        </p:txBody>
      </p:sp>
    </p:spTree>
    <p:extLst>
      <p:ext uri="{BB962C8B-B14F-4D97-AF65-F5344CB8AC3E}">
        <p14:creationId xmlns:p14="http://schemas.microsoft.com/office/powerpoint/2010/main" val="1793753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33D4AEB6-B959-4CE8-9998-8365D3C1D0C7}"/>
              </a:ext>
            </a:extLst>
          </p:cNvPr>
          <p:cNvSpPr/>
          <p:nvPr/>
        </p:nvSpPr>
        <p:spPr>
          <a:xfrm flipH="1">
            <a:off x="174658"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65437F26-2D0D-494B-90AB-ABE5CF0AC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3">
            <a:extLst>
              <a:ext uri="{FF2B5EF4-FFF2-40B4-BE49-F238E27FC236}">
                <a16:creationId xmlns:a16="http://schemas.microsoft.com/office/drawing/2014/main" id="{F02B8F42-2AE1-4C78-84D9-DC298890D17E}"/>
              </a:ext>
            </a:extLst>
          </p:cNvPr>
          <p:cNvSpPr txBox="1"/>
          <p:nvPr/>
        </p:nvSpPr>
        <p:spPr>
          <a:xfrm>
            <a:off x="1689932" y="742884"/>
            <a:ext cx="5175250" cy="461665"/>
          </a:xfrm>
          <a:prstGeom prst="rect">
            <a:avLst/>
          </a:prstGeom>
          <a:noFill/>
        </p:spPr>
        <p:txBody>
          <a:bodyPr wrap="square" rtlCol="0">
            <a:spAutoFit/>
          </a:bodyPr>
          <a:lstStyle/>
          <a:p>
            <a:r>
              <a:rPr lang="en-US" altLang="zh-CN" sz="2400" b="1" dirty="0">
                <a:solidFill>
                  <a:schemeClr val="accent6"/>
                </a:solidFill>
                <a:sym typeface="+mn-ea"/>
              </a:rPr>
              <a:t>5.1</a:t>
            </a:r>
            <a:r>
              <a:rPr lang="zh-CN" altLang="en-US" sz="2400" b="1" dirty="0">
                <a:solidFill>
                  <a:schemeClr val="accent6"/>
                </a:solidFill>
                <a:sym typeface="+mn-ea"/>
              </a:rPr>
              <a:t>模仿绘制</a:t>
            </a:r>
            <a:endParaRPr lang="zh-CN" altLang="en-US" sz="2400" b="1" dirty="0">
              <a:solidFill>
                <a:schemeClr val="accent6"/>
              </a:solidFill>
            </a:endParaRPr>
          </a:p>
        </p:txBody>
      </p:sp>
      <p:pic>
        <p:nvPicPr>
          <p:cNvPr id="6" name="图片 5">
            <a:extLst>
              <a:ext uri="{FF2B5EF4-FFF2-40B4-BE49-F238E27FC236}">
                <a16:creationId xmlns:a16="http://schemas.microsoft.com/office/drawing/2014/main" id="{890AC226-93B7-46A8-BA36-00922FF3465C}"/>
              </a:ext>
            </a:extLst>
          </p:cNvPr>
          <p:cNvPicPr>
            <a:picLocks noChangeAspect="1"/>
          </p:cNvPicPr>
          <p:nvPr/>
        </p:nvPicPr>
        <p:blipFill>
          <a:blip r:embed="rId3"/>
          <a:stretch>
            <a:fillRect/>
          </a:stretch>
        </p:blipFill>
        <p:spPr>
          <a:xfrm>
            <a:off x="5042516" y="536542"/>
            <a:ext cx="6542843" cy="5784916"/>
          </a:xfrm>
          <a:prstGeom prst="rect">
            <a:avLst/>
          </a:prstGeom>
          <a:ln>
            <a:solidFill>
              <a:schemeClr val="tx1"/>
            </a:solidFill>
          </a:ln>
        </p:spPr>
      </p:pic>
      <p:sp>
        <p:nvSpPr>
          <p:cNvPr id="8" name="矩形: 圆角 7">
            <a:extLst>
              <a:ext uri="{FF2B5EF4-FFF2-40B4-BE49-F238E27FC236}">
                <a16:creationId xmlns:a16="http://schemas.microsoft.com/office/drawing/2014/main" id="{E5B51366-FB62-4354-8433-310BF8C5F3CE}"/>
              </a:ext>
            </a:extLst>
          </p:cNvPr>
          <p:cNvSpPr/>
          <p:nvPr/>
        </p:nvSpPr>
        <p:spPr>
          <a:xfrm>
            <a:off x="1000877" y="3137803"/>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3200" dirty="0">
                <a:solidFill>
                  <a:schemeClr val="tx1"/>
                </a:solidFill>
                <a:latin typeface="宋体" panose="02010600030101010101" pitchFamily="2" charset="-122"/>
                <a:ea typeface="宋体" panose="02010600030101010101" pitchFamily="2" charset="-122"/>
              </a:rPr>
              <a:t>仿制效果图</a:t>
            </a:r>
          </a:p>
        </p:txBody>
      </p:sp>
    </p:spTree>
    <p:extLst>
      <p:ext uri="{BB962C8B-B14F-4D97-AF65-F5344CB8AC3E}">
        <p14:creationId xmlns:p14="http://schemas.microsoft.com/office/powerpoint/2010/main" val="994196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1DDA7FEF-A3BE-4156-9DC4-A21127D850E8}"/>
              </a:ext>
            </a:extLst>
          </p:cNvPr>
          <p:cNvSpPr/>
          <p:nvPr/>
        </p:nvSpPr>
        <p:spPr>
          <a:xfrm flipH="1">
            <a:off x="174658"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F549C7A9-0DBB-4C18-BBA8-F5B7235C9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3">
            <a:extLst>
              <a:ext uri="{FF2B5EF4-FFF2-40B4-BE49-F238E27FC236}">
                <a16:creationId xmlns:a16="http://schemas.microsoft.com/office/drawing/2014/main" id="{F0A523F9-25EF-4F32-83EA-97C53F9EF10F}"/>
              </a:ext>
            </a:extLst>
          </p:cNvPr>
          <p:cNvSpPr txBox="1"/>
          <p:nvPr/>
        </p:nvSpPr>
        <p:spPr>
          <a:xfrm>
            <a:off x="1689932" y="742884"/>
            <a:ext cx="5175250" cy="461665"/>
          </a:xfrm>
          <a:prstGeom prst="rect">
            <a:avLst/>
          </a:prstGeom>
          <a:noFill/>
        </p:spPr>
        <p:txBody>
          <a:bodyPr wrap="square" rtlCol="0">
            <a:spAutoFit/>
          </a:bodyPr>
          <a:lstStyle/>
          <a:p>
            <a:r>
              <a:rPr lang="en-US" altLang="zh-CN" sz="2400" b="1" dirty="0">
                <a:solidFill>
                  <a:schemeClr val="accent6"/>
                </a:solidFill>
                <a:sym typeface="+mn-ea"/>
              </a:rPr>
              <a:t>5.1</a:t>
            </a:r>
            <a:r>
              <a:rPr lang="zh-CN" altLang="en-US" sz="2400" b="1" dirty="0">
                <a:solidFill>
                  <a:schemeClr val="accent6"/>
                </a:solidFill>
                <a:sym typeface="+mn-ea"/>
              </a:rPr>
              <a:t>模仿绘制</a:t>
            </a:r>
            <a:endParaRPr lang="zh-CN" altLang="en-US" sz="2400" b="1" dirty="0">
              <a:solidFill>
                <a:schemeClr val="accent6"/>
              </a:solidFill>
            </a:endParaRPr>
          </a:p>
        </p:txBody>
      </p:sp>
      <p:pic>
        <p:nvPicPr>
          <p:cNvPr id="5" name="图片 4">
            <a:extLst>
              <a:ext uri="{FF2B5EF4-FFF2-40B4-BE49-F238E27FC236}">
                <a16:creationId xmlns:a16="http://schemas.microsoft.com/office/drawing/2014/main" id="{8D266EE4-2154-4C28-93E8-8C3606374B5B}"/>
              </a:ext>
            </a:extLst>
          </p:cNvPr>
          <p:cNvPicPr>
            <a:picLocks noChangeAspect="1"/>
          </p:cNvPicPr>
          <p:nvPr/>
        </p:nvPicPr>
        <p:blipFill>
          <a:blip r:embed="rId3"/>
          <a:stretch>
            <a:fillRect/>
          </a:stretch>
        </p:blipFill>
        <p:spPr>
          <a:xfrm>
            <a:off x="1443587" y="1657196"/>
            <a:ext cx="9304826" cy="4060023"/>
          </a:xfrm>
          <a:prstGeom prst="rect">
            <a:avLst/>
          </a:prstGeom>
          <a:ln>
            <a:solidFill>
              <a:schemeClr val="tx1"/>
            </a:solidFill>
          </a:ln>
        </p:spPr>
      </p:pic>
      <p:sp>
        <p:nvSpPr>
          <p:cNvPr id="6" name="文本框 5">
            <a:extLst>
              <a:ext uri="{FF2B5EF4-FFF2-40B4-BE49-F238E27FC236}">
                <a16:creationId xmlns:a16="http://schemas.microsoft.com/office/drawing/2014/main" id="{09202267-1FEB-44AB-8680-774B4B6026CF}"/>
              </a:ext>
            </a:extLst>
          </p:cNvPr>
          <p:cNvSpPr txBox="1"/>
          <p:nvPr/>
        </p:nvSpPr>
        <p:spPr>
          <a:xfrm>
            <a:off x="5104660" y="5930450"/>
            <a:ext cx="2592280" cy="369332"/>
          </a:xfrm>
          <a:prstGeom prst="rect">
            <a:avLst/>
          </a:prstGeom>
          <a:noFill/>
        </p:spPr>
        <p:txBody>
          <a:bodyPr wrap="square" rtlCol="0">
            <a:spAutoFit/>
          </a:bodyPr>
          <a:lstStyle/>
          <a:p>
            <a:r>
              <a:rPr lang="zh-CN" altLang="en-US" dirty="0"/>
              <a:t>仿制效果图</a:t>
            </a:r>
          </a:p>
        </p:txBody>
      </p:sp>
    </p:spTree>
    <p:extLst>
      <p:ext uri="{BB962C8B-B14F-4D97-AF65-F5344CB8AC3E}">
        <p14:creationId xmlns:p14="http://schemas.microsoft.com/office/powerpoint/2010/main" val="2093735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4C078302-77D2-466B-881D-A8FFE3C880B3}"/>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pic>
        <p:nvPicPr>
          <p:cNvPr id="3" name="图片 2">
            <a:extLst>
              <a:ext uri="{FF2B5EF4-FFF2-40B4-BE49-F238E27FC236}">
                <a16:creationId xmlns:a16="http://schemas.microsoft.com/office/drawing/2014/main" id="{5A080EDA-A0C6-4EED-B536-D822F1C9B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 name="文本框 4">
            <a:extLst>
              <a:ext uri="{FF2B5EF4-FFF2-40B4-BE49-F238E27FC236}">
                <a16:creationId xmlns:a16="http://schemas.microsoft.com/office/drawing/2014/main" id="{CB6BB7CB-057A-4E9E-A0DA-56E4D7817050}"/>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6.1</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图像增强</a:t>
            </a:r>
          </a:p>
        </p:txBody>
      </p:sp>
      <p:pic>
        <p:nvPicPr>
          <p:cNvPr id="9" name="图片 8">
            <a:extLst>
              <a:ext uri="{FF2B5EF4-FFF2-40B4-BE49-F238E27FC236}">
                <a16:creationId xmlns:a16="http://schemas.microsoft.com/office/drawing/2014/main" id="{F84159A8-9B6E-4C3C-855C-3F73E40BF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09" y="1716859"/>
            <a:ext cx="2612532" cy="2160118"/>
          </a:xfrm>
          <a:prstGeom prst="rect">
            <a:avLst/>
          </a:prstGeom>
          <a:ln>
            <a:solidFill>
              <a:schemeClr val="bg1"/>
            </a:solidFill>
          </a:ln>
        </p:spPr>
      </p:pic>
      <p:pic>
        <p:nvPicPr>
          <p:cNvPr id="11" name="图片 10">
            <a:extLst>
              <a:ext uri="{FF2B5EF4-FFF2-40B4-BE49-F238E27FC236}">
                <a16:creationId xmlns:a16="http://schemas.microsoft.com/office/drawing/2014/main" id="{E0FC3B28-1B19-4299-AED4-034387C70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8796" y="1683840"/>
            <a:ext cx="2692400" cy="2226155"/>
          </a:xfrm>
          <a:prstGeom prst="rect">
            <a:avLst/>
          </a:prstGeom>
        </p:spPr>
      </p:pic>
      <p:pic>
        <p:nvPicPr>
          <p:cNvPr id="13" name="图片 12">
            <a:extLst>
              <a:ext uri="{FF2B5EF4-FFF2-40B4-BE49-F238E27FC236}">
                <a16:creationId xmlns:a16="http://schemas.microsoft.com/office/drawing/2014/main" id="{721F943D-2A27-4BC5-8811-B2F3E4F975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4588" y="1615943"/>
            <a:ext cx="2799963" cy="2315091"/>
          </a:xfrm>
          <a:prstGeom prst="rect">
            <a:avLst/>
          </a:prstGeom>
        </p:spPr>
      </p:pic>
      <p:pic>
        <p:nvPicPr>
          <p:cNvPr id="15" name="图片 14">
            <a:extLst>
              <a:ext uri="{FF2B5EF4-FFF2-40B4-BE49-F238E27FC236}">
                <a16:creationId xmlns:a16="http://schemas.microsoft.com/office/drawing/2014/main" id="{B1144C6C-61F1-4297-B4BD-073993BDC6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104" y="3774524"/>
            <a:ext cx="3776128" cy="2598938"/>
          </a:xfrm>
          <a:prstGeom prst="rect">
            <a:avLst/>
          </a:prstGeom>
        </p:spPr>
      </p:pic>
      <p:pic>
        <p:nvPicPr>
          <p:cNvPr id="17" name="图片 16">
            <a:extLst>
              <a:ext uri="{FF2B5EF4-FFF2-40B4-BE49-F238E27FC236}">
                <a16:creationId xmlns:a16="http://schemas.microsoft.com/office/drawing/2014/main" id="{93601098-9526-4085-97BE-60E986C615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4676" y="3774524"/>
            <a:ext cx="3776128" cy="2598938"/>
          </a:xfrm>
          <a:prstGeom prst="rect">
            <a:avLst/>
          </a:prstGeom>
        </p:spPr>
      </p:pic>
      <p:pic>
        <p:nvPicPr>
          <p:cNvPr id="19" name="图片 18">
            <a:extLst>
              <a:ext uri="{FF2B5EF4-FFF2-40B4-BE49-F238E27FC236}">
                <a16:creationId xmlns:a16="http://schemas.microsoft.com/office/drawing/2014/main" id="{A22D7F4F-5E31-4429-85CC-98DCBE39B4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6139" y="3852857"/>
            <a:ext cx="3548501" cy="2442272"/>
          </a:xfrm>
          <a:prstGeom prst="rect">
            <a:avLst/>
          </a:prstGeom>
        </p:spPr>
      </p:pic>
      <p:sp>
        <p:nvSpPr>
          <p:cNvPr id="20" name="矩形: 圆角 19">
            <a:extLst>
              <a:ext uri="{FF2B5EF4-FFF2-40B4-BE49-F238E27FC236}">
                <a16:creationId xmlns:a16="http://schemas.microsoft.com/office/drawing/2014/main" id="{D0F57BF5-E45B-4F98-9D5D-1BFF3CF7696C}"/>
              </a:ext>
            </a:extLst>
          </p:cNvPr>
          <p:cNvSpPr/>
          <p:nvPr/>
        </p:nvSpPr>
        <p:spPr>
          <a:xfrm>
            <a:off x="8013927" y="2276772"/>
            <a:ext cx="3453924" cy="728371"/>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2800" dirty="0">
                <a:solidFill>
                  <a:schemeClr val="tx1"/>
                </a:solidFill>
                <a:latin typeface="宋体" panose="02010600030101010101" pitchFamily="2" charset="-122"/>
                <a:ea typeface="宋体" panose="02010600030101010101" pitchFamily="2" charset="-122"/>
              </a:rPr>
              <a:t>基于粒子群优化算法</a:t>
            </a:r>
          </a:p>
        </p:txBody>
      </p:sp>
      <p:sp>
        <p:nvSpPr>
          <p:cNvPr id="7" name="箭头: 右 6">
            <a:extLst>
              <a:ext uri="{FF2B5EF4-FFF2-40B4-BE49-F238E27FC236}">
                <a16:creationId xmlns:a16="http://schemas.microsoft.com/office/drawing/2014/main" id="{130F1247-C36D-43D5-BB0A-5277C6BDD625}"/>
              </a:ext>
            </a:extLst>
          </p:cNvPr>
          <p:cNvSpPr/>
          <p:nvPr/>
        </p:nvSpPr>
        <p:spPr>
          <a:xfrm>
            <a:off x="2565587" y="2463124"/>
            <a:ext cx="900545"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
        <p:nvSpPr>
          <p:cNvPr id="16" name="箭头: 右 15">
            <a:extLst>
              <a:ext uri="{FF2B5EF4-FFF2-40B4-BE49-F238E27FC236}">
                <a16:creationId xmlns:a16="http://schemas.microsoft.com/office/drawing/2014/main" id="{965511D1-E24A-44D5-93AA-B36EECC44053}"/>
              </a:ext>
            </a:extLst>
          </p:cNvPr>
          <p:cNvSpPr/>
          <p:nvPr/>
        </p:nvSpPr>
        <p:spPr>
          <a:xfrm>
            <a:off x="4926698" y="2489002"/>
            <a:ext cx="932854"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
        <p:nvSpPr>
          <p:cNvPr id="18" name="箭头: 右 17">
            <a:extLst>
              <a:ext uri="{FF2B5EF4-FFF2-40B4-BE49-F238E27FC236}">
                <a16:creationId xmlns:a16="http://schemas.microsoft.com/office/drawing/2014/main" id="{8B94E0B7-4823-4718-9660-48F4678595B8}"/>
              </a:ext>
            </a:extLst>
          </p:cNvPr>
          <p:cNvSpPr/>
          <p:nvPr/>
        </p:nvSpPr>
        <p:spPr>
          <a:xfrm>
            <a:off x="4335460" y="4715157"/>
            <a:ext cx="755988"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
        <p:nvSpPr>
          <p:cNvPr id="22" name="箭头: 右 21">
            <a:extLst>
              <a:ext uri="{FF2B5EF4-FFF2-40B4-BE49-F238E27FC236}">
                <a16:creationId xmlns:a16="http://schemas.microsoft.com/office/drawing/2014/main" id="{2F322050-F9D6-40A3-B947-C4B246CF3E7E}"/>
              </a:ext>
            </a:extLst>
          </p:cNvPr>
          <p:cNvSpPr/>
          <p:nvPr/>
        </p:nvSpPr>
        <p:spPr>
          <a:xfrm>
            <a:off x="8176494" y="4698757"/>
            <a:ext cx="486418"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Tree>
    <p:extLst>
      <p:ext uri="{BB962C8B-B14F-4D97-AF65-F5344CB8AC3E}">
        <p14:creationId xmlns:p14="http://schemas.microsoft.com/office/powerpoint/2010/main" val="766953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BB5C42E0-C991-4AF6-A7F3-EB8B4AFA8688}"/>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pic>
        <p:nvPicPr>
          <p:cNvPr id="3" name="图片 2">
            <a:extLst>
              <a:ext uri="{FF2B5EF4-FFF2-40B4-BE49-F238E27FC236}">
                <a16:creationId xmlns:a16="http://schemas.microsoft.com/office/drawing/2014/main" id="{26128195-C1DD-4AE0-9721-D0893811D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3817AD4B-B40D-4A95-ADB3-A97BD94BB3FA}"/>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6.1</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图像增强</a:t>
            </a:r>
          </a:p>
        </p:txBody>
      </p:sp>
      <p:pic>
        <p:nvPicPr>
          <p:cNvPr id="6" name="图片 5">
            <a:extLst>
              <a:ext uri="{FF2B5EF4-FFF2-40B4-BE49-F238E27FC236}">
                <a16:creationId xmlns:a16="http://schemas.microsoft.com/office/drawing/2014/main" id="{15C50670-361A-4EF1-B7FF-20F348789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23" y="1615943"/>
            <a:ext cx="3013291" cy="2590793"/>
          </a:xfrm>
          <a:prstGeom prst="rect">
            <a:avLst/>
          </a:prstGeom>
        </p:spPr>
      </p:pic>
      <p:pic>
        <p:nvPicPr>
          <p:cNvPr id="8" name="图片 7">
            <a:extLst>
              <a:ext uri="{FF2B5EF4-FFF2-40B4-BE49-F238E27FC236}">
                <a16:creationId xmlns:a16="http://schemas.microsoft.com/office/drawing/2014/main" id="{6C35C5BB-430D-4FC2-A05D-A5355D6F4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224" y="1697287"/>
            <a:ext cx="2923004" cy="2428104"/>
          </a:xfrm>
          <a:prstGeom prst="rect">
            <a:avLst/>
          </a:prstGeom>
        </p:spPr>
      </p:pic>
      <p:pic>
        <p:nvPicPr>
          <p:cNvPr id="10" name="图片 9">
            <a:extLst>
              <a:ext uri="{FF2B5EF4-FFF2-40B4-BE49-F238E27FC236}">
                <a16:creationId xmlns:a16="http://schemas.microsoft.com/office/drawing/2014/main" id="{46F0E8BF-9D3D-4C37-90DB-019D9FA14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9163" y="1615942"/>
            <a:ext cx="3020928" cy="2509449"/>
          </a:xfrm>
          <a:prstGeom prst="rect">
            <a:avLst/>
          </a:prstGeom>
        </p:spPr>
      </p:pic>
      <p:pic>
        <p:nvPicPr>
          <p:cNvPr id="12" name="图片 11">
            <a:extLst>
              <a:ext uri="{FF2B5EF4-FFF2-40B4-BE49-F238E27FC236}">
                <a16:creationId xmlns:a16="http://schemas.microsoft.com/office/drawing/2014/main" id="{68CA3FD9-F5A1-49DF-808D-D772663C7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1" y="3476175"/>
            <a:ext cx="3450268" cy="2991312"/>
          </a:xfrm>
          <a:prstGeom prst="rect">
            <a:avLst/>
          </a:prstGeom>
        </p:spPr>
      </p:pic>
      <p:pic>
        <p:nvPicPr>
          <p:cNvPr id="16" name="图片 15">
            <a:extLst>
              <a:ext uri="{FF2B5EF4-FFF2-40B4-BE49-F238E27FC236}">
                <a16:creationId xmlns:a16="http://schemas.microsoft.com/office/drawing/2014/main" id="{BF4F3EC3-8786-4FF2-9CC0-E32537E76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476175"/>
            <a:ext cx="3450268" cy="2991312"/>
          </a:xfrm>
          <a:prstGeom prst="rect">
            <a:avLst/>
          </a:prstGeom>
        </p:spPr>
      </p:pic>
      <p:sp>
        <p:nvSpPr>
          <p:cNvPr id="11" name="箭头: 右 10">
            <a:extLst>
              <a:ext uri="{FF2B5EF4-FFF2-40B4-BE49-F238E27FC236}">
                <a16:creationId xmlns:a16="http://schemas.microsoft.com/office/drawing/2014/main" id="{99C50FF8-E009-4E78-A370-5318C09165E5}"/>
              </a:ext>
            </a:extLst>
          </p:cNvPr>
          <p:cNvSpPr/>
          <p:nvPr/>
        </p:nvSpPr>
        <p:spPr>
          <a:xfrm>
            <a:off x="3302047" y="2405699"/>
            <a:ext cx="900545"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
        <p:nvSpPr>
          <p:cNvPr id="13" name="箭头: 右 12">
            <a:extLst>
              <a:ext uri="{FF2B5EF4-FFF2-40B4-BE49-F238E27FC236}">
                <a16:creationId xmlns:a16="http://schemas.microsoft.com/office/drawing/2014/main" id="{2EA92668-F885-4851-8631-997DACD2C62F}"/>
              </a:ext>
            </a:extLst>
          </p:cNvPr>
          <p:cNvSpPr/>
          <p:nvPr/>
        </p:nvSpPr>
        <p:spPr>
          <a:xfrm>
            <a:off x="6974228" y="2446372"/>
            <a:ext cx="900545"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
        <p:nvSpPr>
          <p:cNvPr id="14" name="箭头: 右 13">
            <a:extLst>
              <a:ext uri="{FF2B5EF4-FFF2-40B4-BE49-F238E27FC236}">
                <a16:creationId xmlns:a16="http://schemas.microsoft.com/office/drawing/2014/main" id="{0DE737B3-5100-42B8-8476-06580A6B9B9C}"/>
              </a:ext>
            </a:extLst>
          </p:cNvPr>
          <p:cNvSpPr/>
          <p:nvPr/>
        </p:nvSpPr>
        <p:spPr>
          <a:xfrm>
            <a:off x="5257477" y="4598988"/>
            <a:ext cx="900545" cy="4649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zh-CN" altLang="en-US" b="1" dirty="0">
              <a:ln/>
              <a:solidFill>
                <a:schemeClr val="accent3"/>
              </a:solidFill>
            </a:endParaRPr>
          </a:p>
        </p:txBody>
      </p:sp>
    </p:spTree>
    <p:extLst>
      <p:ext uri="{BB962C8B-B14F-4D97-AF65-F5344CB8AC3E}">
        <p14:creationId xmlns:p14="http://schemas.microsoft.com/office/powerpoint/2010/main" val="4085404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BA44B7B7-C870-44FD-9145-880F49CEB471}"/>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微软雅黑" panose="020B0503020204020204" pitchFamily="34" charset="-122"/>
              <a:cs typeface="+mn-cs"/>
            </a:endParaRPr>
          </a:p>
        </p:txBody>
      </p:sp>
      <p:pic>
        <p:nvPicPr>
          <p:cNvPr id="3" name="图片 2">
            <a:extLst>
              <a:ext uri="{FF2B5EF4-FFF2-40B4-BE49-F238E27FC236}">
                <a16:creationId xmlns:a16="http://schemas.microsoft.com/office/drawing/2014/main" id="{49BBFFF8-1964-43D2-AB27-74B7099BE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2194DA07-C9F6-4CC8-A200-D0AD2E6BFA99}"/>
              </a:ext>
            </a:extLst>
          </p:cNvPr>
          <p:cNvSpPr txBox="1"/>
          <p:nvPr/>
        </p:nvSpPr>
        <p:spPr>
          <a:xfrm>
            <a:off x="2000651"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6.2</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参数含义及设定规则</a:t>
            </a:r>
          </a:p>
        </p:txBody>
      </p:sp>
      <p:sp>
        <p:nvSpPr>
          <p:cNvPr id="5" name="文本框 4">
            <a:extLst>
              <a:ext uri="{FF2B5EF4-FFF2-40B4-BE49-F238E27FC236}">
                <a16:creationId xmlns:a16="http://schemas.microsoft.com/office/drawing/2014/main" id="{A2C91F42-9AF2-47AE-929A-D6AFFEB17849}"/>
              </a:ext>
            </a:extLst>
          </p:cNvPr>
          <p:cNvSpPr txBox="1"/>
          <p:nvPr/>
        </p:nvSpPr>
        <p:spPr>
          <a:xfrm>
            <a:off x="1199965" y="1775466"/>
            <a:ext cx="9792069" cy="4339650"/>
          </a:xfrm>
          <a:prstGeom prst="rect">
            <a:avLst/>
          </a:prstGeom>
          <a:noFill/>
          <a:ln>
            <a:solidFill>
              <a:schemeClr val="tx1"/>
            </a:solidFill>
          </a:ln>
        </p:spPr>
        <p:txBody>
          <a:bodyPr wrap="square" rtlCol="0">
            <a:spAutoFit/>
          </a:bodyPr>
          <a:lstStyle/>
          <a:p>
            <a:pPr lvl="0"/>
            <a:r>
              <a:rPr lang="en-US" altLang="zh-CN" sz="1600" b="1" dirty="0">
                <a:latin typeface="仿宋" panose="02010609060101010101" pitchFamily="49" charset="-122"/>
                <a:ea typeface="仿宋" panose="02010609060101010101" pitchFamily="49" charset="-122"/>
              </a:rPr>
              <a:t>1.wmax</a:t>
            </a:r>
            <a:r>
              <a:rPr lang="zh-CN" altLang="zh-CN" sz="1600" b="1" dirty="0">
                <a:latin typeface="仿宋" panose="02010609060101010101" pitchFamily="49" charset="-122"/>
                <a:ea typeface="仿宋" panose="02010609060101010101" pitchFamily="49" charset="-122"/>
              </a:rPr>
              <a:t>与</a:t>
            </a:r>
            <a:r>
              <a:rPr lang="en-US" altLang="zh-CN" sz="1600" b="1" dirty="0" err="1">
                <a:latin typeface="仿宋" panose="02010609060101010101" pitchFamily="49" charset="-122"/>
                <a:ea typeface="仿宋" panose="02010609060101010101" pitchFamily="49" charset="-122"/>
              </a:rPr>
              <a:t>wmin</a:t>
            </a:r>
            <a:r>
              <a:rPr lang="zh-CN" altLang="en-US" sz="1600" b="1" dirty="0">
                <a:latin typeface="仿宋" panose="02010609060101010101" pitchFamily="49" charset="-122"/>
                <a:ea typeface="仿宋" panose="02010609060101010101" pitchFamily="49" charset="-122"/>
              </a:rPr>
              <a:t>（惯性权重）</a:t>
            </a:r>
            <a:endParaRPr lang="en-US" altLang="zh-CN" sz="1600" b="1" dirty="0">
              <a:latin typeface="仿宋" panose="02010609060101010101" pitchFamily="49" charset="-122"/>
              <a:ea typeface="仿宋" panose="02010609060101010101" pitchFamily="49" charset="-122"/>
            </a:endParaRPr>
          </a:p>
          <a:p>
            <a:pPr lvl="0"/>
            <a:r>
              <a:rPr lang="zh-CN" altLang="en-US" sz="1600" dirty="0">
                <a:latin typeface="仿宋" panose="02010609060101010101" pitchFamily="49" charset="-122"/>
                <a:ea typeface="仿宋" panose="02010609060101010101" pitchFamily="49" charset="-122"/>
              </a:rPr>
              <a:t>   惯性权重控制着前一速度对当前速度的影响</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用于平衡算法的探索和开发能力。</a:t>
            </a:r>
            <a:endParaRPr lang="en-US" altLang="zh-CN" sz="1600" dirty="0">
              <a:latin typeface="仿宋" panose="02010609060101010101" pitchFamily="49" charset="-122"/>
              <a:ea typeface="仿宋" panose="02010609060101010101" pitchFamily="49" charset="-122"/>
            </a:endParaRPr>
          </a:p>
          <a:p>
            <a:pPr lvl="0"/>
            <a:r>
              <a:rPr lang="zh-CN" altLang="en-US" sz="1600" dirty="0">
                <a:latin typeface="仿宋" panose="02010609060101010101" pitchFamily="49" charset="-122"/>
                <a:ea typeface="仿宋" panose="02010609060101010101" pitchFamily="49" charset="-122"/>
              </a:rPr>
              <a:t>   一般设置为从</a:t>
            </a:r>
            <a:r>
              <a:rPr lang="en-US" altLang="zh-CN" sz="1600" b="1" dirty="0">
                <a:latin typeface="仿宋" panose="02010609060101010101" pitchFamily="49" charset="-122"/>
                <a:ea typeface="仿宋" panose="02010609060101010101" pitchFamily="49" charset="-122"/>
              </a:rPr>
              <a:t>0.9</a:t>
            </a:r>
            <a:r>
              <a:rPr lang="zh-CN" altLang="en-US" sz="1600" b="1" dirty="0">
                <a:latin typeface="仿宋" panose="02010609060101010101" pitchFamily="49" charset="-122"/>
                <a:ea typeface="仿宋" panose="02010609060101010101" pitchFamily="49" charset="-122"/>
              </a:rPr>
              <a:t>线性递减到</a:t>
            </a:r>
            <a:r>
              <a:rPr lang="en-US" altLang="zh-CN" sz="1600" b="1" dirty="0">
                <a:latin typeface="仿宋" panose="02010609060101010101" pitchFamily="49" charset="-122"/>
                <a:ea typeface="仿宋" panose="02010609060101010101" pitchFamily="49" charset="-122"/>
              </a:rPr>
              <a:t>0.4</a:t>
            </a:r>
            <a:r>
              <a:rPr lang="zh-CN" altLang="en-US" sz="1600" dirty="0">
                <a:latin typeface="仿宋" panose="02010609060101010101" pitchFamily="49" charset="-122"/>
                <a:ea typeface="仿宋" panose="02010609060101010101" pitchFamily="49" charset="-122"/>
              </a:rPr>
              <a:t>。</a:t>
            </a:r>
            <a:endParaRPr lang="zh-CN" altLang="zh-CN" sz="1600" dirty="0">
              <a:latin typeface="仿宋" panose="02010609060101010101" pitchFamily="49" charset="-122"/>
              <a:ea typeface="仿宋" panose="02010609060101010101" pitchFamily="49" charset="-122"/>
            </a:endParaRPr>
          </a:p>
          <a:p>
            <a:pPr lvl="0"/>
            <a:r>
              <a:rPr lang="en-US" altLang="zh-CN" sz="1600" b="1" dirty="0">
                <a:latin typeface="仿宋" panose="02010609060101010101" pitchFamily="49" charset="-122"/>
                <a:ea typeface="仿宋" panose="02010609060101010101" pitchFamily="49" charset="-122"/>
              </a:rPr>
              <a:t>2.c1</a:t>
            </a:r>
            <a:r>
              <a:rPr lang="zh-CN" altLang="zh-CN" sz="1600" b="1" dirty="0">
                <a:latin typeface="仿宋" panose="02010609060101010101" pitchFamily="49" charset="-122"/>
                <a:ea typeface="仿宋" panose="02010609060101010101" pitchFamily="49" charset="-122"/>
              </a:rPr>
              <a:t>与</a:t>
            </a:r>
            <a:r>
              <a:rPr lang="en-US" altLang="zh-CN" sz="1600" b="1" dirty="0">
                <a:latin typeface="仿宋" panose="02010609060101010101" pitchFamily="49" charset="-122"/>
                <a:ea typeface="仿宋" panose="02010609060101010101" pitchFamily="49" charset="-122"/>
              </a:rPr>
              <a:t>c2</a:t>
            </a:r>
            <a:r>
              <a:rPr lang="zh-CN" altLang="en-US" sz="1600" b="1" dirty="0">
                <a:latin typeface="仿宋" panose="02010609060101010101" pitchFamily="49" charset="-122"/>
                <a:ea typeface="仿宋" panose="02010609060101010101" pitchFamily="49" charset="-122"/>
              </a:rPr>
              <a:t>（加速度系数）</a:t>
            </a:r>
            <a:endParaRPr lang="en-US" altLang="zh-CN" sz="1600" b="1" dirty="0">
              <a:latin typeface="仿宋" panose="02010609060101010101" pitchFamily="49" charset="-122"/>
              <a:ea typeface="仿宋" panose="02010609060101010101" pitchFamily="49" charset="-122"/>
            </a:endParaRPr>
          </a:p>
          <a:p>
            <a:r>
              <a:rPr lang="zh-CN" altLang="en-US" sz="1600" dirty="0">
                <a:latin typeface="仿宋" panose="02010609060101010101" pitchFamily="49" charset="-122"/>
                <a:ea typeface="仿宋" panose="02010609060101010101" pitchFamily="49" charset="-122"/>
              </a:rPr>
              <a:t>   加速度系数</a:t>
            </a:r>
            <a:r>
              <a:rPr lang="en-US" altLang="zh-CN" sz="1600" dirty="0">
                <a:latin typeface="仿宋" panose="02010609060101010101" pitchFamily="49" charset="-122"/>
                <a:ea typeface="仿宋" panose="02010609060101010101" pitchFamily="49" charset="-122"/>
              </a:rPr>
              <a:t>c1</a:t>
            </a:r>
            <a:r>
              <a:rPr lang="zh-CN" altLang="en-US" sz="1600" dirty="0">
                <a:latin typeface="仿宋" panose="02010609060101010101" pitchFamily="49" charset="-122"/>
                <a:ea typeface="仿宋" panose="02010609060101010101" pitchFamily="49" charset="-122"/>
              </a:rPr>
              <a:t>和</a:t>
            </a:r>
            <a:r>
              <a:rPr lang="en-US" altLang="zh-CN" sz="1600" dirty="0">
                <a:latin typeface="仿宋" panose="02010609060101010101" pitchFamily="49" charset="-122"/>
                <a:ea typeface="仿宋" panose="02010609060101010101" pitchFamily="49" charset="-122"/>
              </a:rPr>
              <a:t>c2</a:t>
            </a:r>
            <a:r>
              <a:rPr lang="zh-CN" altLang="en-US" sz="1600" dirty="0">
                <a:latin typeface="仿宋" panose="02010609060101010101" pitchFamily="49" charset="-122"/>
                <a:ea typeface="仿宋" panose="02010609060101010101" pitchFamily="49" charset="-122"/>
              </a:rPr>
              <a:t>代表了粒子向自身极值</a:t>
            </a:r>
            <a:r>
              <a:rPr lang="en-US" altLang="zh-CN" sz="1600" dirty="0">
                <a:latin typeface="仿宋" panose="02010609060101010101" pitchFamily="49" charset="-122"/>
                <a:ea typeface="仿宋" panose="02010609060101010101" pitchFamily="49" charset="-122"/>
              </a:rPr>
              <a:t>(</a:t>
            </a:r>
            <a:r>
              <a:rPr lang="en-US" altLang="zh-CN" sz="1600" b="1" dirty="0">
                <a:latin typeface="仿宋" panose="02010609060101010101" pitchFamily="49" charset="-122"/>
                <a:ea typeface="仿宋" panose="02010609060101010101" pitchFamily="49" charset="-122"/>
              </a:rPr>
              <a:t>Cognitive  acceleration coefficient</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和全局极</a:t>
            </a:r>
            <a:r>
              <a:rPr lang="en-US" altLang="zh-CN" sz="1600" dirty="0">
                <a:latin typeface="仿宋" panose="02010609060101010101" pitchFamily="49" charset="-122"/>
                <a:ea typeface="仿宋" panose="02010609060101010101" pitchFamily="49" charset="-122"/>
              </a:rPr>
              <a:t>( </a:t>
            </a:r>
            <a:r>
              <a:rPr lang="en-US" altLang="zh-CN" sz="1600" b="1" dirty="0">
                <a:latin typeface="仿宋" panose="02010609060101010101" pitchFamily="49" charset="-122"/>
                <a:ea typeface="仿宋" panose="02010609060101010101" pitchFamily="49" charset="-122"/>
              </a:rPr>
              <a:t>Social acceleration coefficient</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推进的加速权值。</a:t>
            </a:r>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c1</a:t>
            </a:r>
            <a:r>
              <a:rPr lang="zh-CN" altLang="en-US" sz="1600" dirty="0">
                <a:latin typeface="仿宋" panose="02010609060101010101" pitchFamily="49" charset="-122"/>
                <a:ea typeface="仿宋" panose="02010609060101010101" pitchFamily="49" charset="-122"/>
              </a:rPr>
              <a:t>和</a:t>
            </a:r>
            <a:r>
              <a:rPr lang="en-US" altLang="zh-CN" sz="1600" dirty="0">
                <a:latin typeface="仿宋" panose="02010609060101010101" pitchFamily="49" charset="-122"/>
                <a:ea typeface="仿宋" panose="02010609060101010101" pitchFamily="49" charset="-122"/>
              </a:rPr>
              <a:t>c2</a:t>
            </a:r>
            <a:r>
              <a:rPr lang="zh-CN" altLang="en-US" sz="1600" dirty="0">
                <a:latin typeface="仿宋" panose="02010609060101010101" pitchFamily="49" charset="-122"/>
                <a:ea typeface="仿宋" panose="02010609060101010101" pitchFamily="49" charset="-122"/>
              </a:rPr>
              <a:t>通常都等于</a:t>
            </a:r>
            <a:r>
              <a:rPr lang="en-US" altLang="zh-CN" sz="1600" b="1" dirty="0">
                <a:latin typeface="仿宋" panose="02010609060101010101" pitchFamily="49" charset="-122"/>
                <a:ea typeface="仿宋" panose="02010609060101010101" pitchFamily="49" charset="-122"/>
              </a:rPr>
              <a:t>2.0</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代表对着两个引导方向的同等重视</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也存在一些</a:t>
            </a:r>
            <a:r>
              <a:rPr lang="en-US" altLang="zh-CN" sz="1600" dirty="0">
                <a:latin typeface="仿宋" panose="02010609060101010101" pitchFamily="49" charset="-122"/>
                <a:ea typeface="仿宋" panose="02010609060101010101" pitchFamily="49" charset="-122"/>
              </a:rPr>
              <a:t>c1</a:t>
            </a:r>
            <a:r>
              <a:rPr lang="zh-CN" altLang="en-US" sz="1600" dirty="0">
                <a:latin typeface="仿宋" panose="02010609060101010101" pitchFamily="49" charset="-122"/>
                <a:ea typeface="仿宋" panose="02010609060101010101" pitchFamily="49" charset="-122"/>
              </a:rPr>
              <a:t>和</a:t>
            </a:r>
            <a:r>
              <a:rPr lang="en-US" altLang="zh-CN" sz="1600" dirty="0">
                <a:latin typeface="仿宋" panose="02010609060101010101" pitchFamily="49" charset="-122"/>
                <a:ea typeface="仿宋" panose="02010609060101010101" pitchFamily="49" charset="-122"/>
              </a:rPr>
              <a:t>c2</a:t>
            </a:r>
            <a:r>
              <a:rPr lang="zh-CN" altLang="en-US" sz="1600" dirty="0">
                <a:latin typeface="仿宋" panose="02010609060101010101" pitchFamily="49" charset="-122"/>
                <a:ea typeface="仿宋" panose="02010609060101010101" pitchFamily="49" charset="-122"/>
              </a:rPr>
              <a:t>不等的设置。但其范围一般在</a:t>
            </a:r>
            <a:r>
              <a:rPr lang="en-US" altLang="zh-CN" sz="1600" b="1" dirty="0">
                <a:latin typeface="仿宋" panose="02010609060101010101" pitchFamily="49" charset="-122"/>
                <a:ea typeface="仿宋" panose="02010609060101010101" pitchFamily="49" charset="-122"/>
              </a:rPr>
              <a:t>0</a:t>
            </a:r>
            <a:r>
              <a:rPr lang="zh-CN" altLang="en-US" sz="1600" b="1" dirty="0">
                <a:latin typeface="仿宋" panose="02010609060101010101" pitchFamily="49" charset="-122"/>
                <a:ea typeface="仿宋" panose="02010609060101010101" pitchFamily="49" charset="-122"/>
              </a:rPr>
              <a:t>到</a:t>
            </a:r>
            <a:r>
              <a:rPr lang="en-US" altLang="zh-CN" sz="1600" b="1" dirty="0">
                <a:latin typeface="仿宋" panose="02010609060101010101" pitchFamily="49" charset="-122"/>
                <a:ea typeface="仿宋" panose="02010609060101010101" pitchFamily="49" charset="-122"/>
              </a:rPr>
              <a:t>4</a:t>
            </a:r>
            <a:r>
              <a:rPr lang="zh-CN" altLang="en-US" sz="1600" dirty="0">
                <a:latin typeface="仿宋" panose="02010609060101010101" pitchFamily="49" charset="-122"/>
                <a:ea typeface="仿宋" panose="02010609060101010101" pitchFamily="49" charset="-122"/>
              </a:rPr>
              <a:t>之间。</a:t>
            </a:r>
            <a:endParaRPr lang="en-US" altLang="zh-CN" sz="1600" dirty="0">
              <a:latin typeface="仿宋" panose="02010609060101010101" pitchFamily="49" charset="-122"/>
              <a:ea typeface="仿宋" panose="02010609060101010101" pitchFamily="49" charset="-122"/>
            </a:endParaRPr>
          </a:p>
          <a:p>
            <a:r>
              <a:rPr lang="en-US" altLang="zh-CN" sz="1600" b="1" dirty="0">
                <a:latin typeface="仿宋" panose="02010609060101010101" pitchFamily="49" charset="-122"/>
                <a:ea typeface="仿宋" panose="02010609060101010101" pitchFamily="49" charset="-122"/>
              </a:rPr>
              <a:t>3.swarmSiz</a:t>
            </a:r>
            <a:r>
              <a:rPr lang="zh-CN" altLang="en-US" sz="1600" b="1" dirty="0">
                <a:latin typeface="仿宋" panose="02010609060101010101" pitchFamily="49" charset="-122"/>
                <a:ea typeface="仿宋" panose="02010609060101010101" pitchFamily="49" charset="-122"/>
              </a:rPr>
              <a:t>（种群规模）</a:t>
            </a:r>
            <a:endParaRPr lang="en-US" altLang="zh-CN" sz="1600" b="1" dirty="0">
              <a:latin typeface="仿宋" panose="02010609060101010101" pitchFamily="49" charset="-122"/>
              <a:ea typeface="仿宋" panose="02010609060101010101" pitchFamily="49" charset="-122"/>
            </a:endParaRPr>
          </a:p>
          <a:p>
            <a:r>
              <a:rPr lang="zh-CN" altLang="en-US" sz="1600" dirty="0">
                <a:latin typeface="仿宋" panose="02010609060101010101" pitchFamily="49" charset="-122"/>
                <a:ea typeface="仿宋" panose="02010609060101010101" pitchFamily="49" charset="-122"/>
              </a:rPr>
              <a:t>   种群规模</a:t>
            </a:r>
            <a:r>
              <a:rPr lang="en-US" altLang="zh-CN" sz="1600" dirty="0">
                <a:latin typeface="仿宋" panose="02010609060101010101" pitchFamily="49" charset="-122"/>
                <a:ea typeface="仿宋" panose="02010609060101010101" pitchFamily="49" charset="-122"/>
              </a:rPr>
              <a:t>N</a:t>
            </a:r>
            <a:r>
              <a:rPr lang="zh-CN" altLang="en-US" sz="1600" dirty="0">
                <a:latin typeface="仿宋" panose="02010609060101010101" pitchFamily="49" charset="-122"/>
                <a:ea typeface="仿宋" panose="02010609060101010101" pitchFamily="49" charset="-122"/>
              </a:rPr>
              <a:t>影响算着算法的搜索能力和计算量。</a:t>
            </a:r>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PSO</a:t>
            </a:r>
            <a:r>
              <a:rPr lang="zh-CN" altLang="en-US" sz="1600" dirty="0">
                <a:latin typeface="仿宋" panose="02010609060101010101" pitchFamily="49" charset="-122"/>
                <a:ea typeface="仿宋" panose="02010609060101010101" pitchFamily="49" charset="-122"/>
              </a:rPr>
              <a:t>对种群规模要求不高</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一般取</a:t>
            </a:r>
            <a:r>
              <a:rPr lang="en-US" altLang="zh-CN" sz="1600" b="1" dirty="0">
                <a:latin typeface="仿宋" panose="02010609060101010101" pitchFamily="49" charset="-122"/>
                <a:ea typeface="仿宋" panose="02010609060101010101" pitchFamily="49" charset="-122"/>
              </a:rPr>
              <a:t>20~40</a:t>
            </a:r>
            <a:r>
              <a:rPr lang="zh-CN" altLang="en-US" sz="1600" dirty="0">
                <a:latin typeface="仿宋" panose="02010609060101010101" pitchFamily="49" charset="-122"/>
                <a:ea typeface="仿宋" panose="02010609060101010101" pitchFamily="49" charset="-122"/>
              </a:rPr>
              <a:t>就可以达到很好的求解效果</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不过对于比较难的问题或特定类别问题</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粒子数可以达到</a:t>
            </a:r>
            <a:r>
              <a:rPr lang="en-US" altLang="zh-CN" sz="1600" b="1" dirty="0">
                <a:latin typeface="仿宋" panose="02010609060101010101" pitchFamily="49" charset="-122"/>
                <a:ea typeface="仿宋" panose="02010609060101010101" pitchFamily="49" charset="-122"/>
              </a:rPr>
              <a:t>100</a:t>
            </a:r>
            <a:r>
              <a:rPr lang="zh-CN" altLang="en-US" sz="1600" b="1" dirty="0">
                <a:latin typeface="仿宋" panose="02010609060101010101" pitchFamily="49" charset="-122"/>
                <a:ea typeface="仿宋" panose="02010609060101010101" pitchFamily="49" charset="-122"/>
              </a:rPr>
              <a:t>或</a:t>
            </a:r>
            <a:r>
              <a:rPr lang="en-US" altLang="zh-CN" sz="1600" b="1" dirty="0">
                <a:latin typeface="仿宋" panose="02010609060101010101" pitchFamily="49" charset="-122"/>
                <a:ea typeface="仿宋" panose="02010609060101010101" pitchFamily="49" charset="-122"/>
              </a:rPr>
              <a:t>200</a:t>
            </a:r>
            <a:r>
              <a:rPr lang="zh-CN" altLang="en-US" sz="1600" dirty="0">
                <a:latin typeface="仿宋" panose="02010609060101010101" pitchFamily="49" charset="-122"/>
                <a:ea typeface="仿宋" panose="02010609060101010101" pitchFamily="49" charset="-122"/>
              </a:rPr>
              <a:t>。</a:t>
            </a:r>
            <a:endParaRPr lang="en-US" altLang="zh-CN" sz="1600" dirty="0">
              <a:latin typeface="仿宋" panose="02010609060101010101" pitchFamily="49" charset="-122"/>
              <a:ea typeface="仿宋" panose="02010609060101010101" pitchFamily="49" charset="-122"/>
            </a:endParaRPr>
          </a:p>
          <a:p>
            <a:r>
              <a:rPr lang="en-US" altLang="zh-CN" sz="1600" b="1" dirty="0">
                <a:latin typeface="仿宋" panose="02010609060101010101" pitchFamily="49" charset="-122"/>
                <a:ea typeface="仿宋" panose="02010609060101010101" pitchFamily="49" charset="-122"/>
              </a:rPr>
              <a:t>4.localSize</a:t>
            </a:r>
            <a:r>
              <a:rPr lang="zh-CN" altLang="en-US" sz="1600" b="1" dirty="0">
                <a:latin typeface="仿宋" panose="02010609060101010101" pitchFamily="49" charset="-122"/>
                <a:ea typeface="仿宋" panose="02010609060101010101" pitchFamily="49" charset="-122"/>
              </a:rPr>
              <a:t>（窗口大小）</a:t>
            </a:r>
            <a:endParaRPr lang="en-US" altLang="zh-CN" sz="1600" b="1" dirty="0">
              <a:latin typeface="仿宋" panose="02010609060101010101" pitchFamily="49" charset="-122"/>
              <a:ea typeface="仿宋" panose="02010609060101010101" pitchFamily="49" charset="-122"/>
            </a:endParaRPr>
          </a:p>
          <a:p>
            <a:r>
              <a:rPr lang="zh-CN" altLang="en-US" sz="1600" dirty="0">
                <a:latin typeface="仿宋" panose="02010609060101010101" pitchFamily="49" charset="-122"/>
                <a:ea typeface="仿宋" panose="02010609060101010101" pitchFamily="49" charset="-122"/>
              </a:rPr>
              <a:t>    窗口的大小由问题本身所决定</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就是解决问题的长度。</a:t>
            </a:r>
            <a:endParaRPr lang="en-US" altLang="zh-CN" sz="1600" dirty="0">
              <a:latin typeface="仿宋" panose="02010609060101010101" pitchFamily="49" charset="-122"/>
              <a:ea typeface="仿宋" panose="02010609060101010101" pitchFamily="49" charset="-122"/>
            </a:endParaRPr>
          </a:p>
          <a:p>
            <a:pPr lvl="0"/>
            <a:r>
              <a:rPr lang="en-US" altLang="zh-CN" sz="1600" b="1" dirty="0">
                <a:latin typeface="仿宋" panose="02010609060101010101" pitchFamily="49" charset="-122"/>
                <a:ea typeface="仿宋" panose="02010609060101010101" pitchFamily="49" charset="-122"/>
              </a:rPr>
              <a:t>5.maxIterValue</a:t>
            </a:r>
            <a:r>
              <a:rPr lang="zh-CN" altLang="en-US" sz="1600" b="1" dirty="0">
                <a:latin typeface="仿宋" panose="02010609060101010101" pitchFamily="49" charset="-122"/>
                <a:ea typeface="仿宋" panose="02010609060101010101" pitchFamily="49" charset="-122"/>
              </a:rPr>
              <a:t>（终止条件）</a:t>
            </a:r>
            <a:endParaRPr lang="en-US" altLang="zh-CN" sz="1600" b="1" dirty="0">
              <a:latin typeface="仿宋" panose="02010609060101010101" pitchFamily="49" charset="-122"/>
              <a:ea typeface="仿宋" panose="02010609060101010101" pitchFamily="49" charset="-122"/>
            </a:endParaRPr>
          </a:p>
          <a:p>
            <a:r>
              <a:rPr lang="zh-CN" altLang="en-US" sz="1600" dirty="0">
                <a:latin typeface="仿宋" panose="02010609060101010101" pitchFamily="49" charset="-122"/>
                <a:ea typeface="仿宋" panose="02010609060101010101" pitchFamily="49" charset="-122"/>
              </a:rPr>
              <a:t>    终止条件决定算法运行的结束</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由具体的应用和问题本身所确定。将最大循环数设定为</a:t>
            </a:r>
            <a:r>
              <a:rPr lang="en-US" altLang="zh-CN" sz="1600" b="1" dirty="0">
                <a:latin typeface="仿宋" panose="02010609060101010101" pitchFamily="49" charset="-122"/>
                <a:ea typeface="仿宋" panose="02010609060101010101" pitchFamily="49" charset="-122"/>
              </a:rPr>
              <a:t>50.100.200</a:t>
            </a:r>
            <a:r>
              <a:rPr lang="zh-CN" altLang="en-US" sz="1600" dirty="0">
                <a:latin typeface="仿宋" panose="02010609060101010101" pitchFamily="49" charset="-122"/>
                <a:ea typeface="仿宋" panose="02010609060101010101" pitchFamily="49" charset="-122"/>
              </a:rPr>
              <a:t>等等</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当一个算法在很长一段迭代没有的得到任何改善</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则可以终止算法。     </a:t>
            </a:r>
          </a:p>
        </p:txBody>
      </p:sp>
    </p:spTree>
    <p:extLst>
      <p:ext uri="{BB962C8B-B14F-4D97-AF65-F5344CB8AC3E}">
        <p14:creationId xmlns:p14="http://schemas.microsoft.com/office/powerpoint/2010/main" val="2754233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FC68758C-1467-4069-9686-94943C059DB8}"/>
              </a:ext>
            </a:extLst>
          </p:cNvPr>
          <p:cNvSpPr/>
          <p:nvPr/>
        </p:nvSpPr>
        <p:spPr>
          <a:xfrm>
            <a:off x="118308" y="256905"/>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000" dirty="0">
              <a:solidFill>
                <a:schemeClr val="tx1"/>
              </a:solidFill>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D70FC43F-E9F9-4C34-AF8D-A879CC838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8" name="文本框 7">
            <a:extLst>
              <a:ext uri="{FF2B5EF4-FFF2-40B4-BE49-F238E27FC236}">
                <a16:creationId xmlns:a16="http://schemas.microsoft.com/office/drawing/2014/main" id="{080821CD-970B-4FD0-9A12-CECBF28F83DA}"/>
              </a:ext>
            </a:extLst>
          </p:cNvPr>
          <p:cNvSpPr txBox="1"/>
          <p:nvPr/>
        </p:nvSpPr>
        <p:spPr>
          <a:xfrm>
            <a:off x="545472" y="2323014"/>
            <a:ext cx="5553953" cy="3139321"/>
          </a:xfrm>
          <a:prstGeom prst="rect">
            <a:avLst/>
          </a:prstGeom>
          <a:noFill/>
          <a:ln>
            <a:solidFill>
              <a:schemeClr val="tx1"/>
            </a:solidFill>
          </a:ln>
        </p:spPr>
        <p:txBody>
          <a:bodyPr wrap="square" rtlCol="0">
            <a:spAutoFit/>
          </a:bodyPr>
          <a:lstStyle/>
          <a:p>
            <a:r>
              <a:rPr lang="zh-CN" altLang="en-US" dirty="0">
                <a:latin typeface="仿宋" panose="02010609060101010101" pitchFamily="49" charset="-122"/>
                <a:ea typeface="仿宋" panose="02010609060101010101" pitchFamily="49" charset="-122"/>
              </a:rPr>
              <a:t>    基于色彩聚类的乱针绣铺底绣稿生成方法</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包括以下步骤</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将输入图像转换到合适的色彩空间</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以便更准确的度量颜色之间的差异程度</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采用绣线库中可选绣线颜色对图像进行颜色量化</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统计量化图像的直方图</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并对直方图中占比最多的几种颜色进行聚类</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从而得到输入图像的构成颜色</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利用图像构成颜色初始化聚类算法</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聚类得到每个像素的类别及绣制每一类所需的绣线颜色</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对聚类结果做优化处理</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消除聚类结果中的孤立的像素点及零散的小面积区域</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得到平滑的图像色块区域划分</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生成铺底绣稿</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利用得到的铺底绣稿进行铺底绣制。</a:t>
            </a:r>
          </a:p>
        </p:txBody>
      </p:sp>
      <p:sp>
        <p:nvSpPr>
          <p:cNvPr id="9" name="文本框 8">
            <a:extLst>
              <a:ext uri="{FF2B5EF4-FFF2-40B4-BE49-F238E27FC236}">
                <a16:creationId xmlns:a16="http://schemas.microsoft.com/office/drawing/2014/main" id="{D2616404-3D30-4054-B5EB-5784F7023157}"/>
              </a:ext>
            </a:extLst>
          </p:cNvPr>
          <p:cNvSpPr txBox="1"/>
          <p:nvPr/>
        </p:nvSpPr>
        <p:spPr>
          <a:xfrm>
            <a:off x="447402" y="1816591"/>
            <a:ext cx="1846286" cy="46166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rPr>
              <a:t>实现过程</a:t>
            </a:r>
            <a:endParaRPr lang="zh-CN" altLang="en-US" sz="2000" b="1" dirty="0">
              <a:latin typeface="仿宋" panose="02010609060101010101" pitchFamily="49" charset="-122"/>
              <a:ea typeface="仿宋" panose="02010609060101010101" pitchFamily="49" charset="-122"/>
            </a:endParaRPr>
          </a:p>
        </p:txBody>
      </p:sp>
      <p:pic>
        <p:nvPicPr>
          <p:cNvPr id="13" name="图片 12">
            <a:extLst>
              <a:ext uri="{FF2B5EF4-FFF2-40B4-BE49-F238E27FC236}">
                <a16:creationId xmlns:a16="http://schemas.microsoft.com/office/drawing/2014/main" id="{F4839D6E-CAFF-4163-A6A4-3FA825634A8B}"/>
              </a:ext>
            </a:extLst>
          </p:cNvPr>
          <p:cNvPicPr>
            <a:picLocks noChangeAspect="1"/>
          </p:cNvPicPr>
          <p:nvPr/>
        </p:nvPicPr>
        <p:blipFill>
          <a:blip r:embed="rId3"/>
          <a:stretch>
            <a:fillRect/>
          </a:stretch>
        </p:blipFill>
        <p:spPr>
          <a:xfrm>
            <a:off x="6225491" y="1753824"/>
            <a:ext cx="5421037" cy="4119573"/>
          </a:xfrm>
          <a:prstGeom prst="rect">
            <a:avLst/>
          </a:prstGeom>
          <a:ln>
            <a:solidFill>
              <a:schemeClr val="tx1"/>
            </a:solidFill>
          </a:ln>
        </p:spPr>
      </p:pic>
      <p:sp>
        <p:nvSpPr>
          <p:cNvPr id="14" name="文本框 4">
            <a:extLst>
              <a:ext uri="{FF2B5EF4-FFF2-40B4-BE49-F238E27FC236}">
                <a16:creationId xmlns:a16="http://schemas.microsoft.com/office/drawing/2014/main" id="{E6D77906-4D78-4E00-A2C4-7199E46A8D0C}"/>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7.1</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算法原理</a:t>
            </a:r>
          </a:p>
        </p:txBody>
      </p:sp>
    </p:spTree>
    <p:extLst>
      <p:ext uri="{BB962C8B-B14F-4D97-AF65-F5344CB8AC3E}">
        <p14:creationId xmlns:p14="http://schemas.microsoft.com/office/powerpoint/2010/main" val="2558010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flipH="1">
            <a:off x="101600" y="134620"/>
            <a:ext cx="11989435" cy="658812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050" name="试管"/>
          <p:cNvSpPr/>
          <p:nvPr/>
        </p:nvSpPr>
        <p:spPr bwMode="auto">
          <a:xfrm>
            <a:off x="1993265" y="2570480"/>
            <a:ext cx="496570" cy="496570"/>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9" name="文本框 4"/>
          <p:cNvSpPr txBox="1"/>
          <p:nvPr/>
        </p:nvSpPr>
        <p:spPr>
          <a:xfrm>
            <a:off x="2075180" y="558165"/>
            <a:ext cx="2514405" cy="461665"/>
          </a:xfrm>
          <a:prstGeom prst="rect">
            <a:avLst/>
          </a:prstGeom>
          <a:noFill/>
        </p:spPr>
        <p:txBody>
          <a:bodyPr wrap="square" rtlCol="0">
            <a:spAutoFit/>
          </a:bodyPr>
          <a:lstStyle/>
          <a:p>
            <a:r>
              <a:rPr lang="en-US" altLang="zh-CN" sz="2400" b="1" dirty="0">
                <a:solidFill>
                  <a:schemeClr val="accent6"/>
                </a:solidFill>
              </a:rPr>
              <a:t>1.1</a:t>
            </a:r>
            <a:r>
              <a:rPr lang="zh-CN" altLang="en-US" sz="2400" b="1" dirty="0">
                <a:solidFill>
                  <a:schemeClr val="accent6"/>
                </a:solidFill>
              </a:rPr>
              <a:t>数据准备</a:t>
            </a:r>
          </a:p>
        </p:txBody>
      </p:sp>
      <p:sp>
        <p:nvSpPr>
          <p:cNvPr id="56" name="Freeform 66"/>
          <p:cNvSpPr>
            <a:spLocks noEditPoints="1"/>
          </p:cNvSpPr>
          <p:nvPr>
            <p:custDataLst>
              <p:tags r:id="rId1"/>
            </p:custDataLst>
          </p:nvPr>
        </p:nvSpPr>
        <p:spPr bwMode="auto">
          <a:xfrm>
            <a:off x="7177803" y="2613062"/>
            <a:ext cx="389207" cy="454623"/>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sp>
        <p:nvSpPr>
          <p:cNvPr id="57" name="Freeform 5"/>
          <p:cNvSpPr>
            <a:spLocks noEditPoints="1"/>
          </p:cNvSpPr>
          <p:nvPr>
            <p:custDataLst>
              <p:tags r:id="rId2"/>
            </p:custDataLst>
          </p:nvPr>
        </p:nvSpPr>
        <p:spPr bwMode="auto">
          <a:xfrm>
            <a:off x="9704171" y="2573858"/>
            <a:ext cx="493827" cy="493827"/>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sp>
        <p:nvSpPr>
          <p:cNvPr id="28" name="文本框 27"/>
          <p:cNvSpPr txBox="1"/>
          <p:nvPr/>
        </p:nvSpPr>
        <p:spPr>
          <a:xfrm>
            <a:off x="2193925" y="5943600"/>
            <a:ext cx="7675245" cy="460375"/>
          </a:xfrm>
          <a:prstGeom prst="rect">
            <a:avLst/>
          </a:prstGeom>
          <a:noFill/>
        </p:spPr>
        <p:txBody>
          <a:bodyPr wrap="square" rtlCol="0">
            <a:spAutoFit/>
          </a:bodyPr>
          <a:lstStyle/>
          <a:p>
            <a:pPr algn="ctr"/>
            <a:r>
              <a:rPr lang="zh-CN" altLang="en-US" sz="2400" dirty="0"/>
              <a:t>已配准地图</a:t>
            </a:r>
          </a:p>
        </p:txBody>
      </p:sp>
      <p:pic>
        <p:nvPicPr>
          <p:cNvPr id="3" name="图片 2">
            <a:extLst>
              <a:ext uri="{FF2B5EF4-FFF2-40B4-BE49-F238E27FC236}">
                <a16:creationId xmlns:a16="http://schemas.microsoft.com/office/drawing/2014/main" id="{00DD23ED-C667-4523-80B1-D6A79F1FEA55}"/>
              </a:ext>
            </a:extLst>
          </p:cNvPr>
          <p:cNvPicPr>
            <a:picLocks noChangeAspect="1"/>
          </p:cNvPicPr>
          <p:nvPr/>
        </p:nvPicPr>
        <p:blipFill>
          <a:blip r:embed="rId5"/>
          <a:stretch>
            <a:fillRect/>
          </a:stretch>
        </p:blipFill>
        <p:spPr>
          <a:xfrm>
            <a:off x="2616896" y="1313009"/>
            <a:ext cx="6829302" cy="3777770"/>
          </a:xfrm>
          <a:prstGeom prst="rect">
            <a:avLst/>
          </a:prstGeom>
          <a:ln>
            <a:solidFill>
              <a:schemeClr val="tx1"/>
            </a:solidFill>
          </a:ln>
        </p:spPr>
      </p:pic>
      <p:pic>
        <p:nvPicPr>
          <p:cNvPr id="5" name="图片 4">
            <a:extLst>
              <a:ext uri="{FF2B5EF4-FFF2-40B4-BE49-F238E27FC236}">
                <a16:creationId xmlns:a16="http://schemas.microsoft.com/office/drawing/2014/main" id="{CB5EE8FC-5683-4579-9553-6D87ADEEA9B3}"/>
              </a:ext>
            </a:extLst>
          </p:cNvPr>
          <p:cNvPicPr>
            <a:picLocks noChangeAspect="1"/>
          </p:cNvPicPr>
          <p:nvPr/>
        </p:nvPicPr>
        <p:blipFill>
          <a:blip r:embed="rId6"/>
          <a:stretch>
            <a:fillRect/>
          </a:stretch>
        </p:blipFill>
        <p:spPr>
          <a:xfrm>
            <a:off x="4148590" y="5188313"/>
            <a:ext cx="3765914" cy="560219"/>
          </a:xfrm>
          <a:prstGeom prst="rect">
            <a:avLst/>
          </a:prstGeom>
          <a:ln>
            <a:solidFill>
              <a:schemeClr val="tx1"/>
            </a:solid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06E45796-C0DA-4B62-9DB0-D85DD372EE1C}"/>
              </a:ext>
            </a:extLst>
          </p:cNvPr>
          <p:cNvSpPr/>
          <p:nvPr/>
        </p:nvSpPr>
        <p:spPr>
          <a:xfrm>
            <a:off x="118308" y="256905"/>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000" dirty="0">
              <a:solidFill>
                <a:schemeClr val="tx1"/>
              </a:solidFill>
              <a:latin typeface="仿宋" panose="02010609060101010101" pitchFamily="49" charset="-122"/>
              <a:ea typeface="仿宋" panose="02010609060101010101" pitchFamily="49" charset="-122"/>
            </a:endParaRPr>
          </a:p>
        </p:txBody>
      </p:sp>
      <p:pic>
        <p:nvPicPr>
          <p:cNvPr id="3" name="图片 2">
            <a:extLst>
              <a:ext uri="{FF2B5EF4-FFF2-40B4-BE49-F238E27FC236}">
                <a16:creationId xmlns:a16="http://schemas.microsoft.com/office/drawing/2014/main" id="{ED54617A-9675-4D67-BE2D-594AB2E02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8903CBCA-1392-4E1A-B150-794B053EAE72}"/>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7.2</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计算公式</a:t>
            </a:r>
          </a:p>
        </p:txBody>
      </p:sp>
      <p:sp>
        <p:nvSpPr>
          <p:cNvPr id="6" name="文本框 5">
            <a:extLst>
              <a:ext uri="{FF2B5EF4-FFF2-40B4-BE49-F238E27FC236}">
                <a16:creationId xmlns:a16="http://schemas.microsoft.com/office/drawing/2014/main" id="{6470E64D-E0F4-4348-B020-DEB5F7B6EB57}"/>
              </a:ext>
            </a:extLst>
          </p:cNvPr>
          <p:cNvSpPr txBox="1"/>
          <p:nvPr/>
        </p:nvSpPr>
        <p:spPr>
          <a:xfrm>
            <a:off x="1615735" y="1793289"/>
            <a:ext cx="7918881" cy="400110"/>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    利用图的最小分割算法进行平滑处理</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从新分配个像素的类别</a:t>
            </a:r>
            <a:r>
              <a:rPr lang="zh-CN" altLang="en-US" sz="2000" dirty="0"/>
              <a:t>：</a:t>
            </a:r>
          </a:p>
        </p:txBody>
      </p:sp>
      <p:pic>
        <p:nvPicPr>
          <p:cNvPr id="8" name="图片 7">
            <a:extLst>
              <a:ext uri="{FF2B5EF4-FFF2-40B4-BE49-F238E27FC236}">
                <a16:creationId xmlns:a16="http://schemas.microsoft.com/office/drawing/2014/main" id="{C8CAE7FA-C6F5-49B1-B6A6-91029ACF8398}"/>
              </a:ext>
            </a:extLst>
          </p:cNvPr>
          <p:cNvPicPr>
            <a:picLocks noChangeAspect="1"/>
          </p:cNvPicPr>
          <p:nvPr/>
        </p:nvPicPr>
        <p:blipFill>
          <a:blip r:embed="rId3"/>
          <a:stretch>
            <a:fillRect/>
          </a:stretch>
        </p:blipFill>
        <p:spPr>
          <a:xfrm>
            <a:off x="2601846" y="2423695"/>
            <a:ext cx="5946658" cy="498337"/>
          </a:xfrm>
          <a:prstGeom prst="rect">
            <a:avLst/>
          </a:prstGeom>
        </p:spPr>
      </p:pic>
      <p:sp>
        <p:nvSpPr>
          <p:cNvPr id="9" name="文本框 8">
            <a:extLst>
              <a:ext uri="{FF2B5EF4-FFF2-40B4-BE49-F238E27FC236}">
                <a16:creationId xmlns:a16="http://schemas.microsoft.com/office/drawing/2014/main" id="{D48DD6A7-887F-4044-B6F1-BA920F5DE7B3}"/>
              </a:ext>
            </a:extLst>
          </p:cNvPr>
          <p:cNvSpPr txBox="1"/>
          <p:nvPr/>
        </p:nvSpPr>
        <p:spPr>
          <a:xfrm>
            <a:off x="1546095" y="3152329"/>
            <a:ext cx="8380520" cy="1600438"/>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    其中</a:t>
            </a:r>
            <a:r>
              <a:rPr lang="en-US" altLang="zh-CN" sz="2000" dirty="0">
                <a:latin typeface="仿宋" panose="02010609060101010101" pitchFamily="49" charset="-122"/>
                <a:ea typeface="仿宋" panose="02010609060101010101" pitchFamily="49" charset="-122"/>
              </a:rPr>
              <a:t>,</a:t>
            </a:r>
            <a:r>
              <a:rPr lang="en-US" altLang="zh-CN" sz="2000" dirty="0" err="1">
                <a:latin typeface="仿宋" panose="02010609060101010101" pitchFamily="49" charset="-122"/>
                <a:ea typeface="仿宋" panose="02010609060101010101" pitchFamily="49" charset="-122"/>
              </a:rPr>
              <a:t>Dp</a:t>
            </a:r>
            <a:r>
              <a:rPr lang="en-US" altLang="zh-CN" sz="2000" dirty="0">
                <a:latin typeface="仿宋" panose="02010609060101010101" pitchFamily="49" charset="-122"/>
                <a:ea typeface="仿宋" panose="02010609060101010101" pitchFamily="49" charset="-122"/>
              </a:rPr>
              <a:t>(</a:t>
            </a:r>
            <a:r>
              <a:rPr lang="en-US" altLang="zh-CN" sz="2000" dirty="0" err="1">
                <a:latin typeface="仿宋" panose="02010609060101010101" pitchFamily="49" charset="-122"/>
                <a:ea typeface="仿宋" panose="02010609060101010101" pitchFamily="49" charset="-122"/>
              </a:rPr>
              <a:t>lp</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为区域数据项</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表示像素</a:t>
            </a:r>
            <a:r>
              <a:rPr lang="en-US" altLang="zh-CN" sz="2000" dirty="0">
                <a:latin typeface="仿宋" panose="02010609060101010101" pitchFamily="49" charset="-122"/>
                <a:ea typeface="仿宋" panose="02010609060101010101" pitchFamily="49" charset="-122"/>
              </a:rPr>
              <a:t>p</a:t>
            </a:r>
            <a:r>
              <a:rPr lang="zh-CN" altLang="en-US" sz="2000" dirty="0">
                <a:latin typeface="仿宋" panose="02010609060101010101" pitchFamily="49" charset="-122"/>
                <a:ea typeface="仿宋" panose="02010609060101010101" pitchFamily="49" charset="-122"/>
              </a:rPr>
              <a:t>与其类别</a:t>
            </a:r>
            <a:r>
              <a:rPr lang="en-US" altLang="zh-CN" sz="2000" dirty="0" err="1">
                <a:latin typeface="仿宋" panose="02010609060101010101" pitchFamily="49" charset="-122"/>
                <a:ea typeface="仿宋" panose="02010609060101010101" pitchFamily="49" charset="-122"/>
              </a:rPr>
              <a:t>lp</a:t>
            </a:r>
            <a:r>
              <a:rPr lang="zh-CN" altLang="en-US" sz="2000" dirty="0">
                <a:latin typeface="仿宋" panose="02010609060101010101" pitchFamily="49" charset="-122"/>
                <a:ea typeface="仿宋" panose="02010609060101010101" pitchFamily="49" charset="-122"/>
              </a:rPr>
              <a:t>的匹配程度</a:t>
            </a:r>
            <a:r>
              <a:rPr lang="en-US" altLang="zh-CN" sz="2000" dirty="0">
                <a:latin typeface="仿宋" panose="02010609060101010101" pitchFamily="49" charset="-122"/>
                <a:ea typeface="仿宋" panose="02010609060101010101" pitchFamily="49" charset="-122"/>
              </a:rPr>
              <a:t>,V(</a:t>
            </a:r>
            <a:r>
              <a:rPr lang="en-US" altLang="zh-CN" sz="2000" dirty="0" err="1">
                <a:latin typeface="仿宋" panose="02010609060101010101" pitchFamily="49" charset="-122"/>
                <a:ea typeface="仿宋" panose="02010609060101010101" pitchFamily="49" charset="-122"/>
              </a:rPr>
              <a:t>p,q</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为边界平滑项</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表示相邻像素</a:t>
            </a:r>
            <a:r>
              <a:rPr lang="en-US" altLang="zh-CN" sz="2000" dirty="0">
                <a:latin typeface="仿宋" panose="02010609060101010101" pitchFamily="49" charset="-122"/>
                <a:ea typeface="仿宋" panose="02010609060101010101" pitchFamily="49" charset="-122"/>
              </a:rPr>
              <a:t>p</a:t>
            </a:r>
            <a:r>
              <a:rPr lang="zh-CN" altLang="en-US" sz="2000" dirty="0">
                <a:latin typeface="仿宋" panose="02010609060101010101" pitchFamily="49" charset="-122"/>
                <a:ea typeface="仿宋" panose="02010609060101010101" pitchFamily="49" charset="-122"/>
              </a:rPr>
              <a:t>和像素</a:t>
            </a:r>
            <a:r>
              <a:rPr lang="en-US" altLang="zh-CN" sz="2000" dirty="0">
                <a:latin typeface="仿宋" panose="02010609060101010101" pitchFamily="49" charset="-122"/>
                <a:ea typeface="仿宋" panose="02010609060101010101" pitchFamily="49" charset="-122"/>
              </a:rPr>
              <a:t>q</a:t>
            </a:r>
            <a:r>
              <a:rPr lang="zh-CN" altLang="en-US" sz="2000" dirty="0">
                <a:latin typeface="仿宋" panose="02010609060101010101" pitchFamily="49" charset="-122"/>
                <a:ea typeface="仿宋" panose="02010609060101010101" pitchFamily="49" charset="-122"/>
              </a:rPr>
              <a:t>之间的不一致性</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∏表示输入图像</a:t>
            </a:r>
            <a:r>
              <a:rPr lang="en-US" altLang="zh-CN" sz="2000" dirty="0">
                <a:latin typeface="仿宋" panose="02010609060101010101" pitchFamily="49" charset="-122"/>
                <a:ea typeface="仿宋" panose="02010609060101010101" pitchFamily="49" charset="-122"/>
              </a:rPr>
              <a:t>8-</a:t>
            </a:r>
            <a:r>
              <a:rPr lang="zh-CN" altLang="en-US" sz="2000" dirty="0">
                <a:latin typeface="仿宋" panose="02010609060101010101" pitchFamily="49" charset="-122"/>
                <a:ea typeface="仿宋" panose="02010609060101010101" pitchFamily="49" charset="-122"/>
              </a:rPr>
              <a:t>邻域系统中的无序像素对集合</a:t>
            </a:r>
            <a:r>
              <a:rPr lang="en-US" altLang="zh-CN" sz="2000" dirty="0">
                <a:latin typeface="仿宋" panose="02010609060101010101" pitchFamily="49" charset="-122"/>
                <a:ea typeface="仿宋" panose="02010609060101010101" pitchFamily="49" charset="-122"/>
              </a:rPr>
              <a:t>,λ</a:t>
            </a:r>
            <a:r>
              <a:rPr lang="zh-CN" altLang="en-US" sz="2000" dirty="0">
                <a:latin typeface="仿宋" panose="02010609060101010101" pitchFamily="49" charset="-122"/>
                <a:ea typeface="仿宋" panose="02010609060101010101" pitchFamily="49" charset="-122"/>
              </a:rPr>
              <a:t>为权重因子</a:t>
            </a:r>
            <a:r>
              <a:rPr lang="en-US" altLang="zh-CN" sz="2000" dirty="0">
                <a:latin typeface="仿宋" panose="02010609060101010101" pitchFamily="49" charset="-122"/>
                <a:ea typeface="仿宋" panose="02010609060101010101" pitchFamily="49" charset="-122"/>
              </a:rPr>
              <a:t>,λ</a:t>
            </a:r>
            <a:r>
              <a:rPr lang="zh-CN" altLang="en-US" sz="2000" dirty="0">
                <a:latin typeface="仿宋" panose="02010609060101010101" pitchFamily="49" charset="-122"/>
                <a:ea typeface="仿宋" panose="02010609060101010101" pitchFamily="49" charset="-122"/>
              </a:rPr>
              <a:t>取值范围</a:t>
            </a:r>
            <a:r>
              <a:rPr lang="en-US" altLang="zh-CN" sz="2000" dirty="0">
                <a:latin typeface="仿宋" panose="02010609060101010101" pitchFamily="49" charset="-122"/>
                <a:ea typeface="仿宋" panose="02010609060101010101" pitchFamily="49" charset="-122"/>
              </a:rPr>
              <a:t>0</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10,δ(</a:t>
            </a:r>
            <a:r>
              <a:rPr lang="en-US" altLang="zh-CN" sz="2000" dirty="0" err="1">
                <a:latin typeface="仿宋" panose="02010609060101010101" pitchFamily="49" charset="-122"/>
                <a:ea typeface="仿宋" panose="02010609060101010101" pitchFamily="49" charset="-122"/>
              </a:rPr>
              <a:t>lp,lq</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为指示函数</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用于指示像素</a:t>
            </a:r>
            <a:r>
              <a:rPr lang="en-US" altLang="zh-CN" sz="2000" dirty="0">
                <a:latin typeface="仿宋" panose="02010609060101010101" pitchFamily="49" charset="-122"/>
                <a:ea typeface="仿宋" panose="02010609060101010101" pitchFamily="49" charset="-122"/>
              </a:rPr>
              <a:t>p</a:t>
            </a:r>
            <a:r>
              <a:rPr lang="zh-CN" altLang="en-US" sz="2000" dirty="0">
                <a:latin typeface="仿宋" panose="02010609060101010101" pitchFamily="49" charset="-122"/>
                <a:ea typeface="仿宋" panose="02010609060101010101" pitchFamily="49" charset="-122"/>
              </a:rPr>
              <a:t>的类别</a:t>
            </a:r>
            <a:r>
              <a:rPr lang="en-US" altLang="zh-CN" sz="2000" dirty="0" err="1">
                <a:latin typeface="仿宋" panose="02010609060101010101" pitchFamily="49" charset="-122"/>
                <a:ea typeface="仿宋" panose="02010609060101010101" pitchFamily="49" charset="-122"/>
              </a:rPr>
              <a:t>lp</a:t>
            </a:r>
            <a:r>
              <a:rPr lang="zh-CN" altLang="en-US" sz="2000" dirty="0">
                <a:latin typeface="仿宋" panose="02010609060101010101" pitchFamily="49" charset="-122"/>
                <a:ea typeface="仿宋" panose="02010609060101010101" pitchFamily="49" charset="-122"/>
              </a:rPr>
              <a:t>和像素</a:t>
            </a:r>
            <a:r>
              <a:rPr lang="en-US" altLang="zh-CN" sz="2000" dirty="0">
                <a:latin typeface="仿宋" panose="02010609060101010101" pitchFamily="49" charset="-122"/>
                <a:ea typeface="仿宋" panose="02010609060101010101" pitchFamily="49" charset="-122"/>
              </a:rPr>
              <a:t>q</a:t>
            </a:r>
            <a:r>
              <a:rPr lang="zh-CN" altLang="en-US" sz="2000" dirty="0">
                <a:latin typeface="仿宋" panose="02010609060101010101" pitchFamily="49" charset="-122"/>
                <a:ea typeface="仿宋" panose="02010609060101010101" pitchFamily="49" charset="-122"/>
              </a:rPr>
              <a:t>的类别</a:t>
            </a:r>
            <a:r>
              <a:rPr lang="en-US" altLang="zh-CN" sz="2000" dirty="0" err="1">
                <a:latin typeface="仿宋" panose="02010609060101010101" pitchFamily="49" charset="-122"/>
                <a:ea typeface="仿宋" panose="02010609060101010101" pitchFamily="49" charset="-122"/>
              </a:rPr>
              <a:t>lq</a:t>
            </a:r>
            <a:r>
              <a:rPr lang="zh-CN" altLang="en-US" sz="2000" dirty="0">
                <a:latin typeface="仿宋" panose="02010609060101010101" pitchFamily="49" charset="-122"/>
                <a:ea typeface="仿宋" panose="02010609060101010101" pitchFamily="49" charset="-122"/>
              </a:rPr>
              <a:t>是否相同</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定义如下</a:t>
            </a:r>
            <a:r>
              <a:rPr lang="en-US" altLang="zh-CN" sz="2000" dirty="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a:p>
            <a:endParaRPr lang="zh-CN" altLang="en-US" dirty="0"/>
          </a:p>
        </p:txBody>
      </p:sp>
      <p:pic>
        <p:nvPicPr>
          <p:cNvPr id="10" name="图片 9">
            <a:extLst>
              <a:ext uri="{FF2B5EF4-FFF2-40B4-BE49-F238E27FC236}">
                <a16:creationId xmlns:a16="http://schemas.microsoft.com/office/drawing/2014/main" id="{3A7E83A4-263B-42F6-9A64-04DE4B949F51}"/>
              </a:ext>
            </a:extLst>
          </p:cNvPr>
          <p:cNvPicPr>
            <a:picLocks noChangeAspect="1"/>
          </p:cNvPicPr>
          <p:nvPr/>
        </p:nvPicPr>
        <p:blipFill>
          <a:blip r:embed="rId4"/>
          <a:stretch>
            <a:fillRect/>
          </a:stretch>
        </p:blipFill>
        <p:spPr>
          <a:xfrm>
            <a:off x="5953958" y="4836789"/>
            <a:ext cx="1957899" cy="785199"/>
          </a:xfrm>
          <a:prstGeom prst="rect">
            <a:avLst/>
          </a:prstGeom>
        </p:spPr>
      </p:pic>
      <p:pic>
        <p:nvPicPr>
          <p:cNvPr id="11" name="图片 10">
            <a:extLst>
              <a:ext uri="{FF2B5EF4-FFF2-40B4-BE49-F238E27FC236}">
                <a16:creationId xmlns:a16="http://schemas.microsoft.com/office/drawing/2014/main" id="{7D8D073F-806B-4596-9520-BC5182DB5535}"/>
              </a:ext>
            </a:extLst>
          </p:cNvPr>
          <p:cNvPicPr>
            <a:picLocks noChangeAspect="1"/>
          </p:cNvPicPr>
          <p:nvPr/>
        </p:nvPicPr>
        <p:blipFill>
          <a:blip r:embed="rId5"/>
          <a:stretch>
            <a:fillRect/>
          </a:stretch>
        </p:blipFill>
        <p:spPr>
          <a:xfrm>
            <a:off x="2523192" y="4894845"/>
            <a:ext cx="2304781" cy="550437"/>
          </a:xfrm>
          <a:prstGeom prst="rect">
            <a:avLst/>
          </a:prstGeom>
        </p:spPr>
      </p:pic>
    </p:spTree>
    <p:extLst>
      <p:ext uri="{BB962C8B-B14F-4D97-AF65-F5344CB8AC3E}">
        <p14:creationId xmlns:p14="http://schemas.microsoft.com/office/powerpoint/2010/main" val="398449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679F7B96-2A92-4B03-966C-A37CA013064F}"/>
              </a:ext>
            </a:extLst>
          </p:cNvPr>
          <p:cNvSpPr/>
          <p:nvPr/>
        </p:nvSpPr>
        <p:spPr>
          <a:xfrm>
            <a:off x="118308" y="256905"/>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000" dirty="0">
              <a:solidFill>
                <a:schemeClr val="tx1"/>
              </a:solidFill>
              <a:latin typeface="仿宋" panose="02010609060101010101" pitchFamily="49" charset="-122"/>
              <a:ea typeface="仿宋" panose="02010609060101010101" pitchFamily="49" charset="-122"/>
            </a:endParaRPr>
          </a:p>
        </p:txBody>
      </p:sp>
      <p:pic>
        <p:nvPicPr>
          <p:cNvPr id="3" name="图片 2">
            <a:extLst>
              <a:ext uri="{FF2B5EF4-FFF2-40B4-BE49-F238E27FC236}">
                <a16:creationId xmlns:a16="http://schemas.microsoft.com/office/drawing/2014/main" id="{C7D2A877-B24B-4F73-809F-9BDC621E5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A0C68334-2BB0-4B4B-B60C-9E51DE22879E}"/>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7.2</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计算公式</a:t>
            </a:r>
          </a:p>
        </p:txBody>
      </p:sp>
      <p:sp>
        <p:nvSpPr>
          <p:cNvPr id="5" name="文本框 4">
            <a:extLst>
              <a:ext uri="{FF2B5EF4-FFF2-40B4-BE49-F238E27FC236}">
                <a16:creationId xmlns:a16="http://schemas.microsoft.com/office/drawing/2014/main" id="{6317063C-C671-4A76-8CC8-8B1537DCCB15}"/>
              </a:ext>
            </a:extLst>
          </p:cNvPr>
          <p:cNvSpPr txBox="1"/>
          <p:nvPr/>
        </p:nvSpPr>
        <p:spPr>
          <a:xfrm>
            <a:off x="1714870" y="1349406"/>
            <a:ext cx="8478175" cy="923330"/>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    其中</a:t>
            </a:r>
            <a:r>
              <a:rPr lang="en-US" altLang="zh-CN" dirty="0">
                <a:latin typeface="仿宋" panose="02010609060101010101" pitchFamily="49" charset="-122"/>
                <a:ea typeface="仿宋" panose="02010609060101010101" pitchFamily="49" charset="-122"/>
              </a:rPr>
              <a:t>,rob(</a:t>
            </a:r>
            <a:r>
              <a:rPr lang="en-US" altLang="zh-CN" dirty="0" err="1">
                <a:latin typeface="仿宋" panose="02010609060101010101" pitchFamily="49" charset="-122"/>
                <a:ea typeface="仿宋" panose="02010609060101010101" pitchFamily="49" charset="-122"/>
              </a:rPr>
              <a:t>p,lp</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表示像素</a:t>
            </a:r>
            <a:r>
              <a:rPr lang="en-US" altLang="zh-CN" dirty="0">
                <a:latin typeface="仿宋" panose="02010609060101010101" pitchFamily="49" charset="-122"/>
                <a:ea typeface="仿宋" panose="02010609060101010101" pitchFamily="49" charset="-122"/>
              </a:rPr>
              <a:t>p</a:t>
            </a:r>
            <a:r>
              <a:rPr lang="zh-CN" altLang="en-US" dirty="0">
                <a:latin typeface="仿宋" panose="02010609060101010101" pitchFamily="49" charset="-122"/>
                <a:ea typeface="仿宋" panose="02010609060101010101" pitchFamily="49" charset="-122"/>
              </a:rPr>
              <a:t>属于类别</a:t>
            </a:r>
            <a:r>
              <a:rPr lang="en-US" altLang="zh-CN" dirty="0" err="1">
                <a:latin typeface="仿宋" panose="02010609060101010101" pitchFamily="49" charset="-122"/>
                <a:ea typeface="仿宋" panose="02010609060101010101" pitchFamily="49" charset="-122"/>
              </a:rPr>
              <a:t>lp</a:t>
            </a:r>
            <a:r>
              <a:rPr lang="zh-CN" altLang="en-US" dirty="0">
                <a:latin typeface="仿宋" panose="02010609060101010101" pitchFamily="49" charset="-122"/>
                <a:ea typeface="仿宋" panose="02010609060101010101" pitchFamily="49" charset="-122"/>
              </a:rPr>
              <a:t>的概率</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利用像素</a:t>
            </a:r>
            <a:r>
              <a:rPr lang="en-US" altLang="zh-CN" dirty="0">
                <a:latin typeface="仿宋" panose="02010609060101010101" pitchFamily="49" charset="-122"/>
                <a:ea typeface="仿宋" panose="02010609060101010101" pitchFamily="49" charset="-122"/>
              </a:rPr>
              <a:t>p</a:t>
            </a:r>
            <a:r>
              <a:rPr lang="zh-CN" altLang="en-US" dirty="0">
                <a:latin typeface="仿宋" panose="02010609060101010101" pitchFamily="49" charset="-122"/>
                <a:ea typeface="仿宋" panose="02010609060101010101" pitchFamily="49" charset="-122"/>
              </a:rPr>
              <a:t>的实际颜色与步骤三得到的每一类的聚类中心的色差计算得出</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计算公式如下</a:t>
            </a:r>
            <a:r>
              <a:rPr lang="en-US" altLang="zh-CN" dirty="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a:p>
            <a:endParaRPr lang="zh-CN" altLang="en-US" dirty="0"/>
          </a:p>
        </p:txBody>
      </p:sp>
      <p:pic>
        <p:nvPicPr>
          <p:cNvPr id="6" name="图片 5">
            <a:extLst>
              <a:ext uri="{FF2B5EF4-FFF2-40B4-BE49-F238E27FC236}">
                <a16:creationId xmlns:a16="http://schemas.microsoft.com/office/drawing/2014/main" id="{94F7415D-0115-40A0-8782-DD48DB53AAF3}"/>
              </a:ext>
            </a:extLst>
          </p:cNvPr>
          <p:cNvPicPr>
            <a:picLocks noChangeAspect="1"/>
          </p:cNvPicPr>
          <p:nvPr/>
        </p:nvPicPr>
        <p:blipFill>
          <a:blip r:embed="rId3"/>
          <a:stretch>
            <a:fillRect/>
          </a:stretch>
        </p:blipFill>
        <p:spPr>
          <a:xfrm>
            <a:off x="3567165" y="1994716"/>
            <a:ext cx="3848433" cy="1082134"/>
          </a:xfrm>
          <a:prstGeom prst="rect">
            <a:avLst/>
          </a:prstGeom>
        </p:spPr>
      </p:pic>
      <p:sp>
        <p:nvSpPr>
          <p:cNvPr id="7" name="文本框 6">
            <a:extLst>
              <a:ext uri="{FF2B5EF4-FFF2-40B4-BE49-F238E27FC236}">
                <a16:creationId xmlns:a16="http://schemas.microsoft.com/office/drawing/2014/main" id="{971A70E2-A580-4A00-B673-6FA17AFEDD55}"/>
              </a:ext>
            </a:extLst>
          </p:cNvPr>
          <p:cNvSpPr txBox="1"/>
          <p:nvPr/>
        </p:nvSpPr>
        <p:spPr>
          <a:xfrm>
            <a:off x="1714870" y="3117811"/>
            <a:ext cx="8325775"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    其中</a:t>
            </a:r>
            <a:r>
              <a:rPr lang="en-US" altLang="zh-CN" dirty="0">
                <a:latin typeface="仿宋" panose="02010609060101010101" pitchFamily="49" charset="-122"/>
                <a:ea typeface="仿宋" panose="02010609060101010101" pitchFamily="49" charset="-122"/>
              </a:rPr>
              <a:t>,Image(p)</a:t>
            </a:r>
            <a:r>
              <a:rPr lang="zh-CN" altLang="en-US" dirty="0">
                <a:latin typeface="仿宋" panose="02010609060101010101" pitchFamily="49" charset="-122"/>
                <a:ea typeface="仿宋" panose="02010609060101010101" pitchFamily="49" charset="-122"/>
              </a:rPr>
              <a:t>表示输入图像中像素</a:t>
            </a:r>
            <a:r>
              <a:rPr lang="en-US" altLang="zh-CN" dirty="0">
                <a:latin typeface="仿宋" panose="02010609060101010101" pitchFamily="49" charset="-122"/>
                <a:ea typeface="仿宋" panose="02010609060101010101" pitchFamily="49" charset="-122"/>
              </a:rPr>
              <a:t>p</a:t>
            </a:r>
            <a:r>
              <a:rPr lang="zh-CN" altLang="en-US" dirty="0">
                <a:latin typeface="仿宋" panose="02010609060101010101" pitchFamily="49" charset="-122"/>
                <a:ea typeface="仿宋" panose="02010609060101010101" pitchFamily="49" charset="-122"/>
              </a:rPr>
              <a:t>的颜色</a:t>
            </a:r>
            <a:r>
              <a:rPr lang="en-US" altLang="zh-CN" dirty="0">
                <a:latin typeface="仿宋" panose="02010609060101010101" pitchFamily="49" charset="-122"/>
                <a:ea typeface="仿宋" panose="02010609060101010101" pitchFamily="49" charset="-122"/>
              </a:rPr>
              <a:t>,</a:t>
            </a:r>
            <a:r>
              <a:rPr lang="en-US" altLang="zh-CN" dirty="0" err="1">
                <a:latin typeface="仿宋" panose="02010609060101010101" pitchFamily="49" charset="-122"/>
                <a:ea typeface="仿宋" panose="02010609060101010101" pitchFamily="49" charset="-122"/>
              </a:rPr>
              <a:t>ClusterColor</a:t>
            </a:r>
            <a:r>
              <a:rPr lang="en-US" altLang="zh-CN" dirty="0">
                <a:latin typeface="仿宋" panose="02010609060101010101" pitchFamily="49" charset="-122"/>
                <a:ea typeface="仿宋" panose="02010609060101010101" pitchFamily="49" charset="-122"/>
              </a:rPr>
              <a:t>(j)</a:t>
            </a:r>
            <a:r>
              <a:rPr lang="zh-CN" altLang="en-US" dirty="0">
                <a:latin typeface="仿宋" panose="02010609060101010101" pitchFamily="49" charset="-122"/>
                <a:ea typeface="仿宋" panose="02010609060101010101" pitchFamily="49" charset="-122"/>
              </a:rPr>
              <a:t>表示步骤三中得到的第</a:t>
            </a:r>
            <a:r>
              <a:rPr lang="en-US" altLang="zh-CN" dirty="0">
                <a:latin typeface="仿宋" panose="02010609060101010101" pitchFamily="49" charset="-122"/>
                <a:ea typeface="仿宋" panose="02010609060101010101" pitchFamily="49" charset="-122"/>
              </a:rPr>
              <a:t>j</a:t>
            </a:r>
            <a:r>
              <a:rPr lang="zh-CN" altLang="en-US" dirty="0">
                <a:latin typeface="仿宋" panose="02010609060101010101" pitchFamily="49" charset="-122"/>
                <a:ea typeface="仿宋" panose="02010609060101010101" pitchFamily="49" charset="-122"/>
              </a:rPr>
              <a:t>类的聚类中心颜色</a:t>
            </a:r>
            <a:r>
              <a:rPr lang="en-US" altLang="zh-CN" dirty="0">
                <a:latin typeface="仿宋" panose="02010609060101010101" pitchFamily="49" charset="-122"/>
                <a:ea typeface="仿宋" panose="02010609060101010101" pitchFamily="49" charset="-122"/>
              </a:rPr>
              <a:t>,j</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1,...,K</a:t>
            </a:r>
            <a:r>
              <a:rPr lang="zh-CN" altLang="en-US" dirty="0">
                <a:latin typeface="仿宋" panose="02010609060101010101" pitchFamily="49" charset="-122"/>
                <a:ea typeface="仿宋" panose="02010609060101010101" pitchFamily="49" charset="-122"/>
              </a:rPr>
              <a:t>。</a:t>
            </a:r>
          </a:p>
        </p:txBody>
      </p:sp>
      <p:sp>
        <p:nvSpPr>
          <p:cNvPr id="8" name="文本框 7">
            <a:extLst>
              <a:ext uri="{FF2B5EF4-FFF2-40B4-BE49-F238E27FC236}">
                <a16:creationId xmlns:a16="http://schemas.microsoft.com/office/drawing/2014/main" id="{E7ECEB65-9893-4000-9CFA-37E42179EFEA}"/>
              </a:ext>
            </a:extLst>
          </p:cNvPr>
          <p:cNvSpPr txBox="1"/>
          <p:nvPr/>
        </p:nvSpPr>
        <p:spPr>
          <a:xfrm>
            <a:off x="1714870" y="3687763"/>
            <a:ext cx="4545367" cy="36933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    上述边界平滑项</a:t>
            </a:r>
            <a:r>
              <a:rPr lang="en-US" altLang="zh-CN" dirty="0">
                <a:latin typeface="仿宋" panose="02010609060101010101" pitchFamily="49" charset="-122"/>
                <a:ea typeface="仿宋" panose="02010609060101010101" pitchFamily="49" charset="-122"/>
              </a:rPr>
              <a:t>V(</a:t>
            </a:r>
            <a:r>
              <a:rPr lang="en-US" altLang="zh-CN" dirty="0" err="1">
                <a:latin typeface="仿宋" panose="02010609060101010101" pitchFamily="49" charset="-122"/>
                <a:ea typeface="仿宋" panose="02010609060101010101" pitchFamily="49" charset="-122"/>
              </a:rPr>
              <a:t>p,q</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计算公式如下： </a:t>
            </a:r>
          </a:p>
        </p:txBody>
      </p:sp>
      <p:pic>
        <p:nvPicPr>
          <p:cNvPr id="10" name="图片 9">
            <a:extLst>
              <a:ext uri="{FF2B5EF4-FFF2-40B4-BE49-F238E27FC236}">
                <a16:creationId xmlns:a16="http://schemas.microsoft.com/office/drawing/2014/main" id="{C9844BE3-3D36-458B-96B1-516880F285BF}"/>
              </a:ext>
            </a:extLst>
          </p:cNvPr>
          <p:cNvPicPr>
            <a:picLocks noChangeAspect="1"/>
          </p:cNvPicPr>
          <p:nvPr/>
        </p:nvPicPr>
        <p:blipFill>
          <a:blip r:embed="rId4"/>
          <a:stretch>
            <a:fillRect/>
          </a:stretch>
        </p:blipFill>
        <p:spPr>
          <a:xfrm>
            <a:off x="3719577" y="4078436"/>
            <a:ext cx="3543607" cy="602032"/>
          </a:xfrm>
          <a:prstGeom prst="rect">
            <a:avLst/>
          </a:prstGeom>
        </p:spPr>
      </p:pic>
      <p:sp>
        <p:nvSpPr>
          <p:cNvPr id="11" name="文本框 10">
            <a:extLst>
              <a:ext uri="{FF2B5EF4-FFF2-40B4-BE49-F238E27FC236}">
                <a16:creationId xmlns:a16="http://schemas.microsoft.com/office/drawing/2014/main" id="{B4733401-98E7-49E0-90F9-613D4FB987B1}"/>
              </a:ext>
            </a:extLst>
          </p:cNvPr>
          <p:cNvSpPr txBox="1"/>
          <p:nvPr/>
        </p:nvSpPr>
        <p:spPr>
          <a:xfrm>
            <a:off x="1714870" y="4701809"/>
            <a:ext cx="8202967"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    其中</a:t>
            </a:r>
            <a:r>
              <a:rPr lang="en-US" altLang="zh-CN" dirty="0">
                <a:latin typeface="仿宋" panose="02010609060101010101" pitchFamily="49" charset="-122"/>
                <a:ea typeface="仿宋" panose="02010609060101010101" pitchFamily="49" charset="-122"/>
              </a:rPr>
              <a:t>,Image(q)</a:t>
            </a:r>
            <a:r>
              <a:rPr lang="zh-CN" altLang="en-US" dirty="0">
                <a:latin typeface="仿宋" panose="02010609060101010101" pitchFamily="49" charset="-122"/>
                <a:ea typeface="仿宋" panose="02010609060101010101" pitchFamily="49" charset="-122"/>
              </a:rPr>
              <a:t>表示输入图像中像素</a:t>
            </a:r>
            <a:r>
              <a:rPr lang="en-US" altLang="zh-CN" dirty="0">
                <a:latin typeface="仿宋" panose="02010609060101010101" pitchFamily="49" charset="-122"/>
                <a:ea typeface="仿宋" panose="02010609060101010101" pitchFamily="49" charset="-122"/>
              </a:rPr>
              <a:t>q</a:t>
            </a:r>
            <a:r>
              <a:rPr lang="zh-CN" altLang="en-US" dirty="0">
                <a:latin typeface="仿宋" panose="02010609060101010101" pitchFamily="49" charset="-122"/>
                <a:ea typeface="仿宋" panose="02010609060101010101" pitchFamily="49" charset="-122"/>
              </a:rPr>
              <a:t>的颜色</a:t>
            </a:r>
            <a:r>
              <a:rPr lang="en-US" altLang="zh-CN" dirty="0">
                <a:latin typeface="仿宋" panose="02010609060101010101" pitchFamily="49" charset="-122"/>
                <a:ea typeface="仿宋" panose="02010609060101010101" pitchFamily="49" charset="-122"/>
              </a:rPr>
              <a:t>,variance</a:t>
            </a:r>
            <a:r>
              <a:rPr lang="zh-CN" altLang="en-US" dirty="0">
                <a:latin typeface="仿宋" panose="02010609060101010101" pitchFamily="49" charset="-122"/>
                <a:ea typeface="仿宋" panose="02010609060101010101" pitchFamily="49" charset="-122"/>
              </a:rPr>
              <a:t>为集合∏中所有像素对之间色差的方差</a:t>
            </a:r>
            <a:r>
              <a:rPr lang="en-US" altLang="zh-CN" dirty="0">
                <a:latin typeface="仿宋" panose="02010609060101010101" pitchFamily="49" charset="-122"/>
                <a:ea typeface="仿宋" panose="02010609060101010101" pitchFamily="49" charset="-122"/>
              </a:rPr>
              <a:t>,d(</a:t>
            </a:r>
            <a:r>
              <a:rPr lang="en-US" altLang="zh-CN" dirty="0" err="1">
                <a:latin typeface="仿宋" panose="02010609060101010101" pitchFamily="49" charset="-122"/>
                <a:ea typeface="仿宋" panose="02010609060101010101" pitchFamily="49" charset="-122"/>
              </a:rPr>
              <a:t>p,q</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为像素</a:t>
            </a:r>
            <a:r>
              <a:rPr lang="en-US" altLang="zh-CN" dirty="0">
                <a:latin typeface="仿宋" panose="02010609060101010101" pitchFamily="49" charset="-122"/>
                <a:ea typeface="仿宋" panose="02010609060101010101" pitchFamily="49" charset="-122"/>
              </a:rPr>
              <a:t>p</a:t>
            </a:r>
            <a:r>
              <a:rPr lang="zh-CN" altLang="en-US" dirty="0">
                <a:latin typeface="仿宋" panose="02010609060101010101" pitchFamily="49" charset="-122"/>
                <a:ea typeface="仿宋" panose="02010609060101010101" pitchFamily="49" charset="-122"/>
              </a:rPr>
              <a:t>和像素</a:t>
            </a:r>
            <a:r>
              <a:rPr lang="en-US" altLang="zh-CN" dirty="0">
                <a:latin typeface="仿宋" panose="02010609060101010101" pitchFamily="49" charset="-122"/>
                <a:ea typeface="仿宋" panose="02010609060101010101" pitchFamily="49" charset="-122"/>
              </a:rPr>
              <a:t>q</a:t>
            </a:r>
            <a:r>
              <a:rPr lang="zh-CN" altLang="en-US" dirty="0">
                <a:latin typeface="仿宋" panose="02010609060101010101" pitchFamily="49" charset="-122"/>
                <a:ea typeface="仿宋" panose="02010609060101010101" pitchFamily="49" charset="-122"/>
              </a:rPr>
              <a:t>在输入图像中的坐标距离。</a:t>
            </a:r>
          </a:p>
        </p:txBody>
      </p:sp>
    </p:spTree>
    <p:extLst>
      <p:ext uri="{BB962C8B-B14F-4D97-AF65-F5344CB8AC3E}">
        <p14:creationId xmlns:p14="http://schemas.microsoft.com/office/powerpoint/2010/main" val="2967787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406596B6-C55D-4322-8A4F-9A0E7B1CC0BD}"/>
              </a:ext>
            </a:extLst>
          </p:cNvPr>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schemeClr val="tx1"/>
              </a:solidFill>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E3CC1AB7-E79D-4638-AAA9-B1381E9F4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073214D2-FAD0-4A33-A800-97150C8F5814}"/>
              </a:ext>
            </a:extLst>
          </p:cNvPr>
          <p:cNvSpPr txBox="1"/>
          <p:nvPr/>
        </p:nvSpPr>
        <p:spPr>
          <a:xfrm>
            <a:off x="2240348" y="742884"/>
            <a:ext cx="51752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7.3</a:t>
            </a:r>
            <a:r>
              <a:rPr kumimoji="0" lang="zh-CN" altLang="en-US" sz="2400" b="1" i="0" u="none" strike="noStrike" kern="1200" cap="none" spc="0" normalizeH="0" baseline="0" noProof="0" dirty="0">
                <a:ln>
                  <a:noFill/>
                </a:ln>
                <a:solidFill>
                  <a:srgbClr val="506E94"/>
                </a:solidFill>
                <a:effectLst/>
                <a:uLnTx/>
                <a:uFillTx/>
                <a:latin typeface="Verdana"/>
                <a:ea typeface="微软雅黑" panose="020B0503020204020204" pitchFamily="34" charset="-122"/>
                <a:cs typeface="+mn-cs"/>
              </a:rPr>
              <a:t>图像分割图</a:t>
            </a:r>
          </a:p>
        </p:txBody>
      </p:sp>
      <p:pic>
        <p:nvPicPr>
          <p:cNvPr id="5" name="图片 4">
            <a:extLst>
              <a:ext uri="{FF2B5EF4-FFF2-40B4-BE49-F238E27FC236}">
                <a16:creationId xmlns:a16="http://schemas.microsoft.com/office/drawing/2014/main" id="{A295A185-DD43-427A-B56D-BC8498B35755}"/>
              </a:ext>
            </a:extLst>
          </p:cNvPr>
          <p:cNvPicPr>
            <a:picLocks noChangeAspect="1"/>
          </p:cNvPicPr>
          <p:nvPr/>
        </p:nvPicPr>
        <p:blipFill>
          <a:blip r:embed="rId3"/>
          <a:stretch>
            <a:fillRect/>
          </a:stretch>
        </p:blipFill>
        <p:spPr>
          <a:xfrm>
            <a:off x="2808498" y="1714274"/>
            <a:ext cx="2019475" cy="1813717"/>
          </a:xfrm>
          <a:prstGeom prst="rect">
            <a:avLst/>
          </a:prstGeom>
        </p:spPr>
      </p:pic>
      <p:pic>
        <p:nvPicPr>
          <p:cNvPr id="6" name="图片 5">
            <a:extLst>
              <a:ext uri="{FF2B5EF4-FFF2-40B4-BE49-F238E27FC236}">
                <a16:creationId xmlns:a16="http://schemas.microsoft.com/office/drawing/2014/main" id="{AD13A877-4876-4E58-BA63-EE4DE3BDD447}"/>
              </a:ext>
            </a:extLst>
          </p:cNvPr>
          <p:cNvPicPr>
            <a:picLocks noChangeAspect="1"/>
          </p:cNvPicPr>
          <p:nvPr/>
        </p:nvPicPr>
        <p:blipFill>
          <a:blip r:embed="rId4"/>
          <a:stretch>
            <a:fillRect/>
          </a:stretch>
        </p:blipFill>
        <p:spPr>
          <a:xfrm>
            <a:off x="8126117" y="1714274"/>
            <a:ext cx="2004234" cy="1806097"/>
          </a:xfrm>
          <a:prstGeom prst="rect">
            <a:avLst/>
          </a:prstGeom>
        </p:spPr>
      </p:pic>
      <p:pic>
        <p:nvPicPr>
          <p:cNvPr id="7" name="图片 6">
            <a:extLst>
              <a:ext uri="{FF2B5EF4-FFF2-40B4-BE49-F238E27FC236}">
                <a16:creationId xmlns:a16="http://schemas.microsoft.com/office/drawing/2014/main" id="{AC8220A3-8B9D-49B1-96DF-391F74F91601}"/>
              </a:ext>
            </a:extLst>
          </p:cNvPr>
          <p:cNvPicPr>
            <a:picLocks noChangeAspect="1"/>
          </p:cNvPicPr>
          <p:nvPr/>
        </p:nvPicPr>
        <p:blipFill>
          <a:blip r:embed="rId5"/>
          <a:stretch>
            <a:fillRect/>
          </a:stretch>
        </p:blipFill>
        <p:spPr>
          <a:xfrm>
            <a:off x="1657778" y="4021967"/>
            <a:ext cx="3170195" cy="2011854"/>
          </a:xfrm>
          <a:prstGeom prst="rect">
            <a:avLst/>
          </a:prstGeom>
        </p:spPr>
      </p:pic>
      <p:pic>
        <p:nvPicPr>
          <p:cNvPr id="8" name="图片 7">
            <a:extLst>
              <a:ext uri="{FF2B5EF4-FFF2-40B4-BE49-F238E27FC236}">
                <a16:creationId xmlns:a16="http://schemas.microsoft.com/office/drawing/2014/main" id="{7EDA18E9-C355-4A43-9E0F-95B56D7EA35D}"/>
              </a:ext>
            </a:extLst>
          </p:cNvPr>
          <p:cNvPicPr>
            <a:picLocks noChangeAspect="1"/>
          </p:cNvPicPr>
          <p:nvPr/>
        </p:nvPicPr>
        <p:blipFill>
          <a:blip r:embed="rId6"/>
          <a:stretch>
            <a:fillRect/>
          </a:stretch>
        </p:blipFill>
        <p:spPr>
          <a:xfrm>
            <a:off x="6702640" y="4021967"/>
            <a:ext cx="3427711" cy="2064505"/>
          </a:xfrm>
          <a:prstGeom prst="rect">
            <a:avLst/>
          </a:prstGeom>
        </p:spPr>
      </p:pic>
      <p:sp>
        <p:nvSpPr>
          <p:cNvPr id="9" name="文本框 8">
            <a:extLst>
              <a:ext uri="{FF2B5EF4-FFF2-40B4-BE49-F238E27FC236}">
                <a16:creationId xmlns:a16="http://schemas.microsoft.com/office/drawing/2014/main" id="{45F03437-B605-4F96-B0D2-E36AF524F601}"/>
              </a:ext>
            </a:extLst>
          </p:cNvPr>
          <p:cNvSpPr txBox="1"/>
          <p:nvPr/>
        </p:nvSpPr>
        <p:spPr>
          <a:xfrm>
            <a:off x="971475" y="2231600"/>
            <a:ext cx="1528989" cy="954107"/>
          </a:xfrm>
          <a:prstGeom prst="rect">
            <a:avLst/>
          </a:prstGeom>
          <a:noFill/>
        </p:spPr>
        <p:txBody>
          <a:bodyPr wrap="square" rtlCol="0">
            <a:spAutoFit/>
          </a:bodyPr>
          <a:lstStyle/>
          <a:p>
            <a:r>
              <a:rPr lang="zh-CN" altLang="en-US" sz="2800" dirty="0"/>
              <a:t>原始</a:t>
            </a:r>
          </a:p>
          <a:p>
            <a:r>
              <a:rPr lang="zh-CN" altLang="en-US" sz="2800" dirty="0"/>
              <a:t>图片</a:t>
            </a:r>
          </a:p>
        </p:txBody>
      </p:sp>
      <p:sp>
        <p:nvSpPr>
          <p:cNvPr id="10" name="文本框 9">
            <a:extLst>
              <a:ext uri="{FF2B5EF4-FFF2-40B4-BE49-F238E27FC236}">
                <a16:creationId xmlns:a16="http://schemas.microsoft.com/office/drawing/2014/main" id="{C62454AB-848C-4700-BB3A-BB390421F65A}"/>
              </a:ext>
            </a:extLst>
          </p:cNvPr>
          <p:cNvSpPr txBox="1"/>
          <p:nvPr/>
        </p:nvSpPr>
        <p:spPr>
          <a:xfrm>
            <a:off x="5884455" y="2231600"/>
            <a:ext cx="1663571" cy="954107"/>
          </a:xfrm>
          <a:prstGeom prst="rect">
            <a:avLst/>
          </a:prstGeom>
          <a:noFill/>
        </p:spPr>
        <p:txBody>
          <a:bodyPr wrap="square" rtlCol="0">
            <a:spAutoFit/>
          </a:bodyPr>
          <a:lstStyle/>
          <a:p>
            <a:r>
              <a:rPr lang="zh-CN" altLang="en-US" sz="2800" dirty="0"/>
              <a:t>分割后</a:t>
            </a:r>
            <a:endParaRPr lang="en-US" altLang="zh-CN" sz="2800" dirty="0"/>
          </a:p>
          <a:p>
            <a:r>
              <a:rPr lang="zh-CN" altLang="en-US" sz="2800" dirty="0"/>
              <a:t>效果图</a:t>
            </a:r>
          </a:p>
        </p:txBody>
      </p:sp>
    </p:spTree>
    <p:extLst>
      <p:ext uri="{BB962C8B-B14F-4D97-AF65-F5344CB8AC3E}">
        <p14:creationId xmlns:p14="http://schemas.microsoft.com/office/powerpoint/2010/main" val="1261480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flipH="1">
            <a:off x="173856" y="253877"/>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831455" y="1991318"/>
            <a:ext cx="2364740" cy="2202923"/>
            <a:chOff x="12333" y="3150"/>
            <a:chExt cx="3724" cy="3594"/>
          </a:xfrm>
        </p:grpSpPr>
        <p:sp>
          <p:nvSpPr>
            <p:cNvPr id="46" name="文本框 16"/>
            <p:cNvSpPr txBox="1"/>
            <p:nvPr/>
          </p:nvSpPr>
          <p:spPr>
            <a:xfrm>
              <a:off x="12391" y="3150"/>
              <a:ext cx="3666" cy="792"/>
            </a:xfrm>
            <a:prstGeom prst="rect">
              <a:avLst/>
            </a:prstGeom>
          </p:spPr>
          <p:txBody>
            <a:bodyPr vert="horz" lIns="91440" tIns="45720" rIns="91440" bIns="45720" rtlCol="0" anchor="ctr">
              <a:noAutofit/>
            </a:bodyPr>
            <a:lstStyle>
              <a:defPPr>
                <a:defRPr lang="en-US"/>
              </a:defPPr>
              <a:lvl1pPr algn="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Source Sans Pro" panose="020B0503030403020204" pitchFamily="34" charset="0"/>
                  <a:ea typeface="Open Sans Light" panose="020B0306030504020204" pitchFamily="34" charset="0"/>
                  <a:cs typeface="Open Sans Light" panose="020B0306030504020204" pitchFamily="34" charset="0"/>
                </a:defRPr>
              </a:lvl1pPr>
            </a:lstStyle>
            <a:p>
              <a:pPr algn="ctr"/>
              <a:r>
                <a:rPr lang="en-US" altLang="id-ID" sz="1800" spc="-150" dirty="0" err="1">
                  <a:solidFill>
                    <a:srgbClr val="262F38"/>
                  </a:solidFill>
                  <a:effectLst/>
                  <a:latin typeface="+mn-lt"/>
                  <a:ea typeface="+mn-ea"/>
                  <a:cs typeface="+mn-ea"/>
                  <a:sym typeface="+mn-lt"/>
                </a:rPr>
                <a:t>PG_S</a:t>
              </a:r>
              <a:r>
                <a:rPr lang="en-US" altLang="zh-CN" sz="1800" spc="-150" dirty="0" err="1">
                  <a:solidFill>
                    <a:srgbClr val="262F38"/>
                  </a:solidFill>
                  <a:effectLst/>
                  <a:latin typeface="+mn-lt"/>
                  <a:ea typeface="+mn-ea"/>
                  <a:cs typeface="+mn-ea"/>
                  <a:sym typeface="+mn-lt"/>
                </a:rPr>
                <a:t>hadowWater</a:t>
              </a:r>
              <a:endParaRPr lang="en-US" altLang="id-ID" sz="1800" spc="-150" dirty="0">
                <a:solidFill>
                  <a:srgbClr val="262F38"/>
                </a:solidFill>
                <a:effectLst/>
                <a:latin typeface="+mn-lt"/>
                <a:ea typeface="+mn-ea"/>
                <a:cs typeface="+mn-ea"/>
                <a:sym typeface="+mn-lt"/>
              </a:endParaRPr>
            </a:p>
          </p:txBody>
        </p:sp>
        <p:sp>
          <p:nvSpPr>
            <p:cNvPr id="43" name="文本框 30"/>
            <p:cNvSpPr txBox="1"/>
            <p:nvPr/>
          </p:nvSpPr>
          <p:spPr>
            <a:xfrm>
              <a:off x="12333" y="5952"/>
              <a:ext cx="3665" cy="792"/>
            </a:xfrm>
            <a:prstGeom prst="rect">
              <a:avLst/>
            </a:prstGeom>
          </p:spPr>
          <p:txBody>
            <a:bodyPr vert="horz" lIns="91440" tIns="45720" rIns="91440" bIns="45720" rtlCol="0" anchor="ctr">
              <a:noAutofit/>
            </a:bodyPr>
            <a:lstStyle>
              <a:defPPr>
                <a:defRPr lang="en-US"/>
              </a:defPPr>
              <a:lvl1pPr algn="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Source Sans Pro" panose="020B0503030403020204" pitchFamily="34" charset="0"/>
                  <a:ea typeface="Open Sans Light" panose="020B0306030504020204" pitchFamily="34" charset="0"/>
                  <a:cs typeface="Open Sans Light" panose="020B0306030504020204" pitchFamily="34" charset="0"/>
                </a:defRPr>
              </a:lvl1pPr>
            </a:lstStyle>
            <a:p>
              <a:pPr algn="ctr"/>
              <a:r>
                <a:rPr lang="en-US" altLang="id-ID" sz="1800" spc="-150" dirty="0">
                  <a:solidFill>
                    <a:srgbClr val="262F38"/>
                  </a:solidFill>
                  <a:effectLst/>
                  <a:latin typeface="+mn-lt"/>
                  <a:ea typeface="+mn-ea"/>
                  <a:cs typeface="+mn-ea"/>
                  <a:sym typeface="+mn-lt"/>
                </a:rPr>
                <a:t>PL_Road</a:t>
              </a:r>
            </a:p>
          </p:txBody>
        </p:sp>
      </p:grpSp>
      <p:grpSp>
        <p:nvGrpSpPr>
          <p:cNvPr id="2" name="组合 1"/>
          <p:cNvGrpSpPr/>
          <p:nvPr/>
        </p:nvGrpSpPr>
        <p:grpSpPr>
          <a:xfrm>
            <a:off x="430628" y="2324320"/>
            <a:ext cx="10242550" cy="3682365"/>
            <a:chOff x="780" y="3830"/>
            <a:chExt cx="16130" cy="5799"/>
          </a:xfrm>
        </p:grpSpPr>
        <p:sp>
          <p:nvSpPr>
            <p:cNvPr id="11" name="椭圆 10"/>
            <p:cNvSpPr/>
            <p:nvPr/>
          </p:nvSpPr>
          <p:spPr>
            <a:xfrm rot="4902410" flipH="1">
              <a:off x="15558" y="8277"/>
              <a:ext cx="1352" cy="1352"/>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cs typeface="+mn-ea"/>
                <a:sym typeface="+mn-lt"/>
              </a:endParaRPr>
            </a:p>
          </p:txBody>
        </p:sp>
        <p:sp>
          <p:nvSpPr>
            <p:cNvPr id="28" name="文本框 83"/>
            <p:cNvSpPr txBox="1"/>
            <p:nvPr/>
          </p:nvSpPr>
          <p:spPr>
            <a:xfrm flipH="1">
              <a:off x="955" y="3830"/>
              <a:ext cx="3666" cy="792"/>
            </a:xfrm>
            <a:prstGeom prst="rect">
              <a:avLst/>
            </a:prstGeom>
          </p:spPr>
          <p:txBody>
            <a:bodyPr vert="horz" lIns="91440" tIns="45720" rIns="91440" bIns="45720" rtlCol="0" anchor="ctr">
              <a:noAutofit/>
            </a:bodyPr>
            <a:lstStyle>
              <a:defPPr>
                <a:defRPr lang="en-US"/>
              </a:defPPr>
              <a:lvl1pPr algn="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Source Sans Pro" panose="020B0503030403020204" pitchFamily="34" charset="0"/>
                  <a:ea typeface="Open Sans Light" panose="020B0306030504020204" pitchFamily="34" charset="0"/>
                  <a:cs typeface="Open Sans Light" panose="020B0306030504020204" pitchFamily="34" charset="0"/>
                </a:defRPr>
              </a:lvl1pPr>
            </a:lstStyle>
            <a:p>
              <a:pPr algn="l"/>
              <a:r>
                <a:rPr lang="en-US" altLang="id-ID" sz="1800" spc="-150" dirty="0" err="1">
                  <a:solidFill>
                    <a:srgbClr val="262F38"/>
                  </a:solidFill>
                  <a:effectLst/>
                  <a:latin typeface="+mn-lt"/>
                  <a:ea typeface="+mn-ea"/>
                  <a:cs typeface="+mn-ea"/>
                  <a:sym typeface="+mn-lt"/>
                </a:rPr>
                <a:t>PG_S</a:t>
              </a:r>
              <a:r>
                <a:rPr lang="en-US" altLang="zh-CN" sz="1800" spc="-150" dirty="0" err="1">
                  <a:solidFill>
                    <a:srgbClr val="262F38"/>
                  </a:solidFill>
                  <a:effectLst/>
                  <a:latin typeface="+mn-lt"/>
                  <a:ea typeface="+mn-ea"/>
                  <a:cs typeface="+mn-ea"/>
                  <a:sym typeface="+mn-lt"/>
                </a:rPr>
                <a:t>hoal</a:t>
              </a:r>
              <a:endParaRPr lang="en-US" altLang="id-ID" sz="1800" spc="-150" dirty="0">
                <a:solidFill>
                  <a:srgbClr val="262F38"/>
                </a:solidFill>
                <a:effectLst/>
                <a:latin typeface="+mn-lt"/>
                <a:ea typeface="+mn-ea"/>
                <a:cs typeface="+mn-ea"/>
                <a:sym typeface="+mn-lt"/>
              </a:endParaRPr>
            </a:p>
          </p:txBody>
        </p:sp>
        <p:sp>
          <p:nvSpPr>
            <p:cNvPr id="25" name="文本框 80"/>
            <p:cNvSpPr txBox="1"/>
            <p:nvPr/>
          </p:nvSpPr>
          <p:spPr>
            <a:xfrm flipH="1">
              <a:off x="874" y="5892"/>
              <a:ext cx="3665" cy="792"/>
            </a:xfrm>
            <a:prstGeom prst="rect">
              <a:avLst/>
            </a:prstGeom>
          </p:spPr>
          <p:txBody>
            <a:bodyPr vert="horz" lIns="91440" tIns="45720" rIns="91440" bIns="45720" rtlCol="0" anchor="ctr">
              <a:noAutofit/>
            </a:bodyPr>
            <a:lstStyle>
              <a:defPPr>
                <a:defRPr lang="en-US"/>
              </a:defPPr>
              <a:lvl1pPr algn="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Source Sans Pro" panose="020B0503030403020204" pitchFamily="34" charset="0"/>
                  <a:ea typeface="Open Sans Light" panose="020B0306030504020204" pitchFamily="34" charset="0"/>
                  <a:cs typeface="Open Sans Light" panose="020B0306030504020204" pitchFamily="34" charset="0"/>
                </a:defRPr>
              </a:lvl1pPr>
            </a:lstStyle>
            <a:p>
              <a:pPr algn="l"/>
              <a:r>
                <a:rPr lang="en-US" altLang="id-ID" sz="1800" spc="-150" dirty="0">
                  <a:solidFill>
                    <a:srgbClr val="262F38"/>
                  </a:solidFill>
                  <a:effectLst/>
                  <a:latin typeface="+mn-lt"/>
                  <a:ea typeface="+mn-ea"/>
                  <a:cs typeface="+mn-ea"/>
                  <a:sym typeface="+mn-lt"/>
                </a:rPr>
                <a:t>PG_Land</a:t>
              </a:r>
            </a:p>
          </p:txBody>
        </p:sp>
        <p:sp>
          <p:nvSpPr>
            <p:cNvPr id="22" name="文本框 77"/>
            <p:cNvSpPr txBox="1"/>
            <p:nvPr/>
          </p:nvSpPr>
          <p:spPr>
            <a:xfrm flipH="1">
              <a:off x="780" y="8056"/>
              <a:ext cx="3666" cy="792"/>
            </a:xfrm>
            <a:prstGeom prst="rect">
              <a:avLst/>
            </a:prstGeom>
          </p:spPr>
          <p:txBody>
            <a:bodyPr vert="horz" lIns="91440" tIns="45720" rIns="91440" bIns="45720" rtlCol="0" anchor="ctr">
              <a:noAutofit/>
            </a:bodyPr>
            <a:lstStyle>
              <a:defPPr>
                <a:defRPr lang="en-US"/>
              </a:defPPr>
              <a:lvl1pPr algn="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Source Sans Pro" panose="020B0503030403020204" pitchFamily="34" charset="0"/>
                  <a:ea typeface="Open Sans Light" panose="020B0306030504020204" pitchFamily="34" charset="0"/>
                  <a:cs typeface="Open Sans Light" panose="020B0306030504020204" pitchFamily="34" charset="0"/>
                </a:defRPr>
              </a:lvl1pPr>
            </a:lstStyle>
            <a:p>
              <a:pPr algn="l"/>
              <a:r>
                <a:rPr lang="en-US" altLang="id-ID" sz="1800" spc="-150" dirty="0">
                  <a:solidFill>
                    <a:srgbClr val="262F38"/>
                  </a:solidFill>
                  <a:effectLst/>
                  <a:latin typeface="+mn-lt"/>
                  <a:ea typeface="+mn-ea"/>
                  <a:cs typeface="+mn-ea"/>
                  <a:sym typeface="+mn-lt"/>
                </a:rPr>
                <a:t>PG_Island</a:t>
              </a:r>
            </a:p>
          </p:txBody>
        </p:sp>
      </p:grpSp>
      <p:sp>
        <p:nvSpPr>
          <p:cNvPr id="19" name="任意多边形: 形状 18"/>
          <p:cNvSpPr>
            <a:spLocks noEditPoints="1"/>
          </p:cNvSpPr>
          <p:nvPr/>
        </p:nvSpPr>
        <p:spPr bwMode="auto">
          <a:xfrm flipH="1">
            <a:off x="5193824" y="3796021"/>
            <a:ext cx="415269" cy="3784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en-US" sz="1350" dirty="0">
              <a:solidFill>
                <a:schemeClr val="tx1">
                  <a:lumMod val="65000"/>
                  <a:lumOff val="35000"/>
                </a:schemeClr>
              </a:solidFill>
              <a:cs typeface="+mn-ea"/>
              <a:sym typeface="+mn-lt"/>
            </a:endParaRPr>
          </a:p>
        </p:txBody>
      </p:sp>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1" name="文本框 4"/>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sym typeface="+mn-ea"/>
              </a:rPr>
              <a:t>1.2 </a:t>
            </a:r>
            <a:r>
              <a:rPr lang="zh-CN" altLang="en-US" sz="2400" b="1" dirty="0">
                <a:solidFill>
                  <a:schemeClr val="accent6"/>
                </a:solidFill>
                <a:sym typeface="+mn-ea"/>
              </a:rPr>
              <a:t>建立图层</a:t>
            </a:r>
            <a:endParaRPr lang="zh-CN" altLang="en-US" sz="2400" b="1" dirty="0">
              <a:solidFill>
                <a:schemeClr val="accent6"/>
              </a:solidFill>
            </a:endParaRPr>
          </a:p>
        </p:txBody>
      </p:sp>
      <p:grpSp>
        <p:nvGrpSpPr>
          <p:cNvPr id="30" name="Group 10"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a:extLst>
              <a:ext uri="{FF2B5EF4-FFF2-40B4-BE49-F238E27FC236}">
                <a16:creationId xmlns:a16="http://schemas.microsoft.com/office/drawing/2014/main" id="{80E8E5A5-FD02-4B77-AD3A-0BEC6E65E4C0}"/>
              </a:ext>
            </a:extLst>
          </p:cNvPr>
          <p:cNvGrpSpPr/>
          <p:nvPr/>
        </p:nvGrpSpPr>
        <p:grpSpPr>
          <a:xfrm>
            <a:off x="5681893" y="2406663"/>
            <a:ext cx="1309476" cy="2522751"/>
            <a:chOff x="5084746" y="1980098"/>
            <a:chExt cx="2022667" cy="3896738"/>
          </a:xfrm>
          <a:solidFill>
            <a:srgbClr val="35669B"/>
          </a:solidFill>
        </p:grpSpPr>
        <p:sp>
          <p:nvSpPr>
            <p:cNvPr id="33" name="Freeform 15">
              <a:extLst>
                <a:ext uri="{FF2B5EF4-FFF2-40B4-BE49-F238E27FC236}">
                  <a16:creationId xmlns:a16="http://schemas.microsoft.com/office/drawing/2014/main" id="{DD888BC6-8A43-4252-8A7F-C662B71B6EA7}"/>
                </a:ext>
              </a:extLst>
            </p:cNvPr>
            <p:cNvSpPr/>
            <p:nvPr/>
          </p:nvSpPr>
          <p:spPr bwMode="auto">
            <a:xfrm>
              <a:off x="5445521" y="4484852"/>
              <a:ext cx="1303004" cy="563544"/>
            </a:xfrm>
            <a:custGeom>
              <a:avLst/>
              <a:gdLst>
                <a:gd name="T0" fmla="*/ 63 w 537"/>
                <a:gd name="T1" fmla="*/ 120 h 233"/>
                <a:gd name="T2" fmla="*/ 448 w 537"/>
                <a:gd name="T3" fmla="*/ 17 h 233"/>
                <a:gd name="T4" fmla="*/ 473 w 537"/>
                <a:gd name="T5" fmla="*/ 113 h 233"/>
                <a:gd name="T6" fmla="*/ 89 w 537"/>
                <a:gd name="T7" fmla="*/ 216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448" y="17"/>
                    <a:pt x="448" y="17"/>
                    <a:pt x="448" y="17"/>
                  </a:cubicBezTo>
                  <a:cubicBezTo>
                    <a:pt x="511" y="0"/>
                    <a:pt x="537" y="96"/>
                    <a:pt x="473" y="113"/>
                  </a:cubicBezTo>
                  <a:cubicBezTo>
                    <a:pt x="89" y="216"/>
                    <a:pt x="89" y="216"/>
                    <a:pt x="89" y="216"/>
                  </a:cubicBezTo>
                  <a:cubicBezTo>
                    <a:pt x="25" y="233"/>
                    <a:pt x="0" y="137"/>
                    <a:pt x="63" y="120"/>
                  </a:cubicBezTo>
                  <a:close/>
                </a:path>
              </a:pathLst>
            </a:custGeom>
            <a:grpFill/>
            <a:ln>
              <a:noFill/>
            </a:ln>
          </p:spPr>
          <p:txBody>
            <a:bodyPr vert="horz" wrap="square" lIns="91440" tIns="45720" rIns="91440" bIns="45720" numCol="1" anchor="t" anchorCtr="0" compatLnSpc="1"/>
            <a:lstStyle/>
            <a:p>
              <a:endParaRPr lang="en-US">
                <a:solidFill>
                  <a:schemeClr val="bg1"/>
                </a:solidFill>
              </a:endParaRPr>
            </a:p>
          </p:txBody>
        </p:sp>
        <p:sp>
          <p:nvSpPr>
            <p:cNvPr id="34" name="Freeform 16">
              <a:extLst>
                <a:ext uri="{FF2B5EF4-FFF2-40B4-BE49-F238E27FC236}">
                  <a16:creationId xmlns:a16="http://schemas.microsoft.com/office/drawing/2014/main" id="{E3819BB4-9C87-4870-9BAD-34643F1D73C8}"/>
                </a:ext>
              </a:extLst>
            </p:cNvPr>
            <p:cNvSpPr/>
            <p:nvPr/>
          </p:nvSpPr>
          <p:spPr bwMode="auto">
            <a:xfrm>
              <a:off x="5445521" y="4792704"/>
              <a:ext cx="1303004" cy="563544"/>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noFill/>
            </a:ln>
          </p:spPr>
          <p:txBody>
            <a:bodyPr vert="horz" wrap="square" lIns="91440" tIns="45720" rIns="91440" bIns="45720" numCol="1" anchor="t" anchorCtr="0" compatLnSpc="1"/>
            <a:lstStyle/>
            <a:p>
              <a:endParaRPr lang="en-US">
                <a:solidFill>
                  <a:schemeClr val="bg1"/>
                </a:solidFill>
              </a:endParaRPr>
            </a:p>
          </p:txBody>
        </p:sp>
        <p:sp>
          <p:nvSpPr>
            <p:cNvPr id="35" name="Freeform 17">
              <a:extLst>
                <a:ext uri="{FF2B5EF4-FFF2-40B4-BE49-F238E27FC236}">
                  <a16:creationId xmlns:a16="http://schemas.microsoft.com/office/drawing/2014/main" id="{3B86CB2F-690F-43BF-A6A7-B1DF0DFC6D09}"/>
                </a:ext>
              </a:extLst>
            </p:cNvPr>
            <p:cNvSpPr/>
            <p:nvPr/>
          </p:nvSpPr>
          <p:spPr bwMode="auto">
            <a:xfrm>
              <a:off x="5445521" y="4182113"/>
              <a:ext cx="1303004" cy="564567"/>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noFill/>
            </a:ln>
          </p:spPr>
          <p:txBody>
            <a:bodyPr vert="horz" wrap="square" lIns="91440" tIns="45720" rIns="91440" bIns="45720" numCol="1" anchor="t" anchorCtr="0" compatLnSpc="1"/>
            <a:lstStyle/>
            <a:p>
              <a:endParaRPr lang="en-US">
                <a:solidFill>
                  <a:schemeClr val="bg1"/>
                </a:solidFill>
              </a:endParaRPr>
            </a:p>
          </p:txBody>
        </p:sp>
        <p:sp>
          <p:nvSpPr>
            <p:cNvPr id="36" name="Freeform 18">
              <a:extLst>
                <a:ext uri="{FF2B5EF4-FFF2-40B4-BE49-F238E27FC236}">
                  <a16:creationId xmlns:a16="http://schemas.microsoft.com/office/drawing/2014/main" id="{43E3FC36-8DC5-4487-9976-257508B3534C}"/>
                </a:ext>
              </a:extLst>
            </p:cNvPr>
            <p:cNvSpPr/>
            <p:nvPr/>
          </p:nvSpPr>
          <p:spPr bwMode="auto">
            <a:xfrm>
              <a:off x="5455749" y="3824145"/>
              <a:ext cx="909239" cy="496042"/>
            </a:xfrm>
            <a:custGeom>
              <a:avLst/>
              <a:gdLst>
                <a:gd name="T0" fmla="*/ 166 w 375"/>
                <a:gd name="T1" fmla="*/ 36 h 205"/>
                <a:gd name="T2" fmla="*/ 375 w 375"/>
                <a:gd name="T3" fmla="*/ 160 h 205"/>
                <a:gd name="T4" fmla="*/ 202 w 375"/>
                <a:gd name="T5" fmla="*/ 205 h 205"/>
                <a:gd name="T6" fmla="*/ 0 w 375"/>
                <a:gd name="T7" fmla="*/ 81 h 205"/>
                <a:gd name="T8" fmla="*/ 166 w 375"/>
                <a:gd name="T9" fmla="*/ 36 h 205"/>
              </a:gdLst>
              <a:ahLst/>
              <a:cxnLst>
                <a:cxn ang="0">
                  <a:pos x="T0" y="T1"/>
                </a:cxn>
                <a:cxn ang="0">
                  <a:pos x="T2" y="T3"/>
                </a:cxn>
                <a:cxn ang="0">
                  <a:pos x="T4" y="T5"/>
                </a:cxn>
                <a:cxn ang="0">
                  <a:pos x="T6" y="T7"/>
                </a:cxn>
                <a:cxn ang="0">
                  <a:pos x="T8" y="T9"/>
                </a:cxn>
              </a:cxnLst>
              <a:rect l="0" t="0" r="r" b="b"/>
              <a:pathLst>
                <a:path w="375" h="205">
                  <a:moveTo>
                    <a:pt x="166" y="36"/>
                  </a:moveTo>
                  <a:cubicBezTo>
                    <a:pt x="287" y="0"/>
                    <a:pt x="334" y="75"/>
                    <a:pt x="375" y="160"/>
                  </a:cubicBezTo>
                  <a:cubicBezTo>
                    <a:pt x="318" y="175"/>
                    <a:pt x="260" y="190"/>
                    <a:pt x="202" y="205"/>
                  </a:cubicBezTo>
                  <a:cubicBezTo>
                    <a:pt x="156" y="56"/>
                    <a:pt x="61" y="73"/>
                    <a:pt x="0" y="81"/>
                  </a:cubicBezTo>
                  <a:cubicBezTo>
                    <a:pt x="56" y="66"/>
                    <a:pt x="111" y="51"/>
                    <a:pt x="166" y="36"/>
                  </a:cubicBezTo>
                  <a:close/>
                </a:path>
              </a:pathLst>
            </a:custGeom>
            <a:grpFill/>
            <a:ln>
              <a:noFill/>
            </a:ln>
          </p:spPr>
          <p:txBody>
            <a:bodyPr vert="horz" wrap="square" lIns="91440" tIns="45720" rIns="91440" bIns="45720" numCol="1" anchor="t" anchorCtr="0" compatLnSpc="1"/>
            <a:lstStyle/>
            <a:p>
              <a:endParaRPr lang="en-US">
                <a:solidFill>
                  <a:schemeClr val="bg1"/>
                </a:solidFill>
              </a:endParaRPr>
            </a:p>
          </p:txBody>
        </p:sp>
        <p:grpSp>
          <p:nvGrpSpPr>
            <p:cNvPr id="37" name="Group 22">
              <a:extLst>
                <a:ext uri="{FF2B5EF4-FFF2-40B4-BE49-F238E27FC236}">
                  <a16:creationId xmlns:a16="http://schemas.microsoft.com/office/drawing/2014/main" id="{7E7BE472-4D22-4982-B013-B558FCA82945}"/>
                </a:ext>
              </a:extLst>
            </p:cNvPr>
            <p:cNvGrpSpPr/>
            <p:nvPr/>
          </p:nvGrpSpPr>
          <p:grpSpPr>
            <a:xfrm>
              <a:off x="5708371" y="5136354"/>
              <a:ext cx="831509" cy="740482"/>
              <a:chOff x="5708371" y="5136354"/>
              <a:chExt cx="831509" cy="740482"/>
            </a:xfrm>
            <a:grpFill/>
          </p:grpSpPr>
          <p:sp>
            <p:nvSpPr>
              <p:cNvPr id="48" name="Freeform 19">
                <a:extLst>
                  <a:ext uri="{FF2B5EF4-FFF2-40B4-BE49-F238E27FC236}">
                    <a16:creationId xmlns:a16="http://schemas.microsoft.com/office/drawing/2014/main" id="{2CFD6E56-C10A-471F-9377-87D33FE9BC8A}"/>
                  </a:ext>
                </a:extLst>
              </p:cNvPr>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close/>
                  </a:path>
                </a:pathLst>
              </a:custGeom>
              <a:grpFill/>
              <a:ln>
                <a:noFill/>
              </a:ln>
            </p:spPr>
            <p:txBody>
              <a:bodyPr vert="horz" wrap="square" lIns="91440" tIns="45720" rIns="91440" bIns="45720" numCol="1" anchor="t" anchorCtr="0" compatLnSpc="1"/>
              <a:lstStyle/>
              <a:p>
                <a:endParaRPr lang="en-US">
                  <a:solidFill>
                    <a:schemeClr val="bg1"/>
                  </a:solidFill>
                </a:endParaRPr>
              </a:p>
            </p:txBody>
          </p:sp>
          <p:grpSp>
            <p:nvGrpSpPr>
              <p:cNvPr id="49" name="Group 28">
                <a:extLst>
                  <a:ext uri="{FF2B5EF4-FFF2-40B4-BE49-F238E27FC236}">
                    <a16:creationId xmlns:a16="http://schemas.microsoft.com/office/drawing/2014/main" id="{A4BAA974-5F4E-4A61-83A2-F49264B1C4B4}"/>
                  </a:ext>
                </a:extLst>
              </p:cNvPr>
              <p:cNvGrpSpPr/>
              <p:nvPr/>
            </p:nvGrpSpPr>
            <p:grpSpPr>
              <a:xfrm>
                <a:off x="5708371" y="5136354"/>
                <a:ext cx="831509" cy="740482"/>
                <a:chOff x="5708371" y="5136354"/>
                <a:chExt cx="831509" cy="740482"/>
              </a:xfrm>
              <a:grpFill/>
            </p:grpSpPr>
            <p:sp>
              <p:nvSpPr>
                <p:cNvPr id="50" name="Freeform 20">
                  <a:extLst>
                    <a:ext uri="{FF2B5EF4-FFF2-40B4-BE49-F238E27FC236}">
                      <a16:creationId xmlns:a16="http://schemas.microsoft.com/office/drawing/2014/main" id="{8EE429C1-3ABC-45E1-BD29-67B69E041E1E}"/>
                    </a:ext>
                  </a:extLst>
                </p:cNvPr>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path>
                  </a:pathLst>
                </a:custGeom>
                <a:grpFill/>
                <a:ln>
                  <a:noFill/>
                </a:ln>
              </p:spPr>
              <p:txBody>
                <a:bodyPr vert="horz" wrap="square" lIns="91440" tIns="45720" rIns="91440" bIns="45720" numCol="1" anchor="t" anchorCtr="0" compatLnSpc="1"/>
                <a:lstStyle/>
                <a:p>
                  <a:endParaRPr lang="en-US">
                    <a:solidFill>
                      <a:schemeClr val="bg1"/>
                    </a:solidFill>
                  </a:endParaRPr>
                </a:p>
              </p:txBody>
            </p:sp>
            <p:sp>
              <p:nvSpPr>
                <p:cNvPr id="51" name="Freeform 21">
                  <a:extLst>
                    <a:ext uri="{FF2B5EF4-FFF2-40B4-BE49-F238E27FC236}">
                      <a16:creationId xmlns:a16="http://schemas.microsoft.com/office/drawing/2014/main" id="{6BED550E-91F9-4DAD-BC3F-9C50DF0F38F3}"/>
                    </a:ext>
                  </a:extLst>
                </p:cNvPr>
                <p:cNvSpPr/>
                <p:nvPr/>
              </p:nvSpPr>
              <p:spPr bwMode="auto">
                <a:xfrm>
                  <a:off x="5967131" y="5733649"/>
                  <a:ext cx="279215" cy="143187"/>
                </a:xfrm>
                <a:custGeom>
                  <a:avLst/>
                  <a:gdLst>
                    <a:gd name="T0" fmla="*/ 115 w 115"/>
                    <a:gd name="T1" fmla="*/ 0 h 59"/>
                    <a:gd name="T2" fmla="*/ 115 w 115"/>
                    <a:gd name="T3" fmla="*/ 2 h 59"/>
                    <a:gd name="T4" fmla="*/ 57 w 115"/>
                    <a:gd name="T5" fmla="*/ 59 h 59"/>
                    <a:gd name="T6" fmla="*/ 0 w 115"/>
                    <a:gd name="T7" fmla="*/ 2 h 59"/>
                    <a:gd name="T8" fmla="*/ 0 w 115"/>
                    <a:gd name="T9" fmla="*/ 0 h 59"/>
                    <a:gd name="T10" fmla="*/ 1 w 115"/>
                    <a:gd name="T11" fmla="*/ 2 h 59"/>
                    <a:gd name="T12" fmla="*/ 114 w 115"/>
                    <a:gd name="T13" fmla="*/ 2 h 59"/>
                    <a:gd name="T14" fmla="*/ 115 w 115"/>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9">
                      <a:moveTo>
                        <a:pt x="115" y="0"/>
                      </a:moveTo>
                      <a:cubicBezTo>
                        <a:pt x="115" y="0"/>
                        <a:pt x="115" y="1"/>
                        <a:pt x="115" y="2"/>
                      </a:cubicBezTo>
                      <a:cubicBezTo>
                        <a:pt x="115" y="33"/>
                        <a:pt x="89" y="59"/>
                        <a:pt x="57" y="59"/>
                      </a:cubicBezTo>
                      <a:cubicBezTo>
                        <a:pt x="26" y="59"/>
                        <a:pt x="0" y="33"/>
                        <a:pt x="0" y="2"/>
                      </a:cubicBezTo>
                      <a:cubicBezTo>
                        <a:pt x="0" y="1"/>
                        <a:pt x="0" y="1"/>
                        <a:pt x="0" y="0"/>
                      </a:cubicBezTo>
                      <a:cubicBezTo>
                        <a:pt x="1" y="2"/>
                        <a:pt x="1" y="2"/>
                        <a:pt x="1" y="2"/>
                      </a:cubicBezTo>
                      <a:cubicBezTo>
                        <a:pt x="114" y="2"/>
                        <a:pt x="114" y="2"/>
                        <a:pt x="114" y="2"/>
                      </a:cubicBezTo>
                      <a:cubicBezTo>
                        <a:pt x="115" y="0"/>
                        <a:pt x="115" y="0"/>
                        <a:pt x="115" y="0"/>
                      </a:cubicBezTo>
                      <a:close/>
                    </a:path>
                  </a:pathLst>
                </a:custGeom>
                <a:grpFill/>
                <a:ln>
                  <a:noFill/>
                </a:ln>
              </p:spPr>
              <p:txBody>
                <a:bodyPr vert="horz" wrap="square" lIns="91440" tIns="45720" rIns="91440" bIns="45720" numCol="1" anchor="t" anchorCtr="0" compatLnSpc="1"/>
                <a:lstStyle/>
                <a:p>
                  <a:endParaRPr lang="en-US">
                    <a:solidFill>
                      <a:schemeClr val="bg1"/>
                    </a:solidFill>
                  </a:endParaRPr>
                </a:p>
              </p:txBody>
            </p:sp>
          </p:grpSp>
        </p:grpSp>
        <p:sp>
          <p:nvSpPr>
            <p:cNvPr id="38" name="Freeform 22">
              <a:extLst>
                <a:ext uri="{FF2B5EF4-FFF2-40B4-BE49-F238E27FC236}">
                  <a16:creationId xmlns:a16="http://schemas.microsoft.com/office/drawing/2014/main" id="{E64E8435-D5A7-45CE-AF86-18F4F3B9B18D}"/>
                </a:ext>
              </a:extLst>
            </p:cNvPr>
            <p:cNvSpPr/>
            <p:nvPr/>
          </p:nvSpPr>
          <p:spPr bwMode="auto">
            <a:xfrm>
              <a:off x="5241990" y="1980098"/>
              <a:ext cx="1048335" cy="411152"/>
            </a:xfrm>
            <a:custGeom>
              <a:avLst/>
              <a:gdLst>
                <a:gd name="T0" fmla="*/ 85 w 432"/>
                <a:gd name="T1" fmla="*/ 0 h 170"/>
                <a:gd name="T2" fmla="*/ 106 w 432"/>
                <a:gd name="T3" fmla="*/ 3 h 170"/>
                <a:gd name="T4" fmla="*/ 106 w 432"/>
                <a:gd name="T5" fmla="*/ 3 h 170"/>
                <a:gd name="T6" fmla="*/ 432 w 432"/>
                <a:gd name="T7" fmla="*/ 86 h 170"/>
                <a:gd name="T8" fmla="*/ 112 w 432"/>
                <a:gd name="T9" fmla="*/ 166 h 170"/>
                <a:gd name="T10" fmla="*/ 112 w 432"/>
                <a:gd name="T11" fmla="*/ 166 h 170"/>
                <a:gd name="T12" fmla="*/ 85 w 432"/>
                <a:gd name="T13" fmla="*/ 170 h 170"/>
                <a:gd name="T14" fmla="*/ 0 w 432"/>
                <a:gd name="T15" fmla="*/ 85 h 170"/>
                <a:gd name="T16" fmla="*/ 85 w 432"/>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170">
                  <a:moveTo>
                    <a:pt x="85" y="0"/>
                  </a:moveTo>
                  <a:cubicBezTo>
                    <a:pt x="92" y="0"/>
                    <a:pt x="99" y="1"/>
                    <a:pt x="106" y="3"/>
                  </a:cubicBezTo>
                  <a:cubicBezTo>
                    <a:pt x="106" y="3"/>
                    <a:pt x="106" y="3"/>
                    <a:pt x="106" y="3"/>
                  </a:cubicBezTo>
                  <a:cubicBezTo>
                    <a:pt x="432" y="86"/>
                    <a:pt x="432" y="86"/>
                    <a:pt x="432" y="86"/>
                  </a:cubicBezTo>
                  <a:cubicBezTo>
                    <a:pt x="112" y="166"/>
                    <a:pt x="112" y="166"/>
                    <a:pt x="112" y="166"/>
                  </a:cubicBezTo>
                  <a:cubicBezTo>
                    <a:pt x="112" y="166"/>
                    <a:pt x="112" y="166"/>
                    <a:pt x="112" y="166"/>
                  </a:cubicBezTo>
                  <a:cubicBezTo>
                    <a:pt x="103" y="169"/>
                    <a:pt x="94" y="170"/>
                    <a:pt x="85" y="170"/>
                  </a:cubicBezTo>
                  <a:cubicBezTo>
                    <a:pt x="38" y="170"/>
                    <a:pt x="0" y="132"/>
                    <a:pt x="0" y="85"/>
                  </a:cubicBezTo>
                  <a:cubicBezTo>
                    <a:pt x="0" y="38"/>
                    <a:pt x="38" y="0"/>
                    <a:pt x="85" y="0"/>
                  </a:cubicBezTo>
                  <a:close/>
                </a:path>
              </a:pathLst>
            </a:custGeom>
            <a:grpFill/>
            <a:ln>
              <a:noFill/>
            </a:ln>
          </p:spPr>
          <p:txBody>
            <a:bodyPr vert="horz" wrap="square" lIns="91440" tIns="45720" rIns="91440" bIns="45720" numCol="1" anchor="t" anchorCtr="0" compatLnSpc="1"/>
            <a:lstStyle/>
            <a:p>
              <a:endParaRPr lang="en-US">
                <a:solidFill>
                  <a:schemeClr val="bg1"/>
                </a:solidFill>
              </a:endParaRPr>
            </a:p>
          </p:txBody>
        </p:sp>
        <p:sp>
          <p:nvSpPr>
            <p:cNvPr id="39" name="Freeform 24">
              <a:extLst>
                <a:ext uri="{FF2B5EF4-FFF2-40B4-BE49-F238E27FC236}">
                  <a16:creationId xmlns:a16="http://schemas.microsoft.com/office/drawing/2014/main" id="{C0580AF5-642A-4CE0-B8AC-98B80820F45A}"/>
                </a:ext>
              </a:extLst>
            </p:cNvPr>
            <p:cNvSpPr/>
            <p:nvPr/>
          </p:nvSpPr>
          <p:spPr bwMode="auto">
            <a:xfrm>
              <a:off x="5084746" y="2107509"/>
              <a:ext cx="2022667" cy="846697"/>
            </a:xfrm>
            <a:custGeom>
              <a:avLst/>
              <a:gdLst>
                <a:gd name="connsiteX0" fmla="*/ 982060 w 2022667"/>
                <a:gd name="connsiteY0" fmla="*/ 271936 h 846697"/>
                <a:gd name="connsiteX1" fmla="*/ 123436 w 2022667"/>
                <a:gd name="connsiteY1" fmla="*/ 504080 h 846697"/>
                <a:gd name="connsiteX2" fmla="*/ 140415 w 2022667"/>
                <a:gd name="connsiteY2" fmla="*/ 564534 h 846697"/>
                <a:gd name="connsiteX3" fmla="*/ 999038 w 2022667"/>
                <a:gd name="connsiteY3" fmla="*/ 332390 h 846697"/>
                <a:gd name="connsiteX4" fmla="*/ 982060 w 2022667"/>
                <a:gd name="connsiteY4" fmla="*/ 271936 h 846697"/>
                <a:gd name="connsiteX5" fmla="*/ 1810824 w 2022667"/>
                <a:gd name="connsiteY5" fmla="*/ 386 h 846697"/>
                <a:gd name="connsiteX6" fmla="*/ 1869874 w 2022667"/>
                <a:gd name="connsiteY6" fmla="*/ 407616 h 846697"/>
                <a:gd name="connsiteX7" fmla="*/ 261781 w 2022667"/>
                <a:gd name="connsiteY7" fmla="*/ 838458 h 846697"/>
                <a:gd name="connsiteX8" fmla="*/ 152634 w 2022667"/>
                <a:gd name="connsiteY8" fmla="*/ 439082 h 846697"/>
                <a:gd name="connsiteX9" fmla="*/ 1763153 w 2022667"/>
                <a:gd name="connsiteY9" fmla="*/ 8239 h 846697"/>
                <a:gd name="connsiteX10" fmla="*/ 1810824 w 2022667"/>
                <a:gd name="connsiteY10" fmla="*/ 386 h 8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697">
                  <a:moveTo>
                    <a:pt x="982060" y="271936"/>
                  </a:moveTo>
                  <a:cubicBezTo>
                    <a:pt x="123436" y="504080"/>
                    <a:pt x="123436" y="504080"/>
                    <a:pt x="123436" y="504080"/>
                  </a:cubicBezTo>
                  <a:cubicBezTo>
                    <a:pt x="84628" y="513753"/>
                    <a:pt x="101607" y="574207"/>
                    <a:pt x="140415" y="564534"/>
                  </a:cubicBezTo>
                  <a:cubicBezTo>
                    <a:pt x="999038" y="332390"/>
                    <a:pt x="999038" y="332390"/>
                    <a:pt x="999038" y="332390"/>
                  </a:cubicBezTo>
                  <a:cubicBezTo>
                    <a:pt x="1037846" y="320299"/>
                    <a:pt x="1020868" y="262263"/>
                    <a:pt x="982060" y="271936"/>
                  </a:cubicBezTo>
                  <a:close/>
                  <a:moveTo>
                    <a:pt x="1810824" y="386"/>
                  </a:moveTo>
                  <a:cubicBezTo>
                    <a:pt x="2039421" y="-13318"/>
                    <a:pt x="2117728" y="341809"/>
                    <a:pt x="1869874" y="407616"/>
                  </a:cubicBezTo>
                  <a:cubicBezTo>
                    <a:pt x="1869874" y="407616"/>
                    <a:pt x="1869874" y="407616"/>
                    <a:pt x="261781" y="838458"/>
                  </a:cubicBezTo>
                  <a:cubicBezTo>
                    <a:pt x="-5022" y="908651"/>
                    <a:pt x="-111743" y="509275"/>
                    <a:pt x="152634" y="439082"/>
                  </a:cubicBezTo>
                  <a:cubicBezTo>
                    <a:pt x="152634" y="439082"/>
                    <a:pt x="152634" y="439082"/>
                    <a:pt x="1763153" y="8239"/>
                  </a:cubicBezTo>
                  <a:cubicBezTo>
                    <a:pt x="1779676" y="3852"/>
                    <a:pt x="1795584" y="1299"/>
                    <a:pt x="1810824" y="386"/>
                  </a:cubicBezTo>
                  <a:close/>
                </a:path>
              </a:pathLst>
            </a:custGeom>
            <a:grpFill/>
            <a:ln>
              <a:noFill/>
            </a:ln>
          </p:spPr>
          <p:txBody>
            <a:bodyPr vert="horz" wrap="square" lIns="91440" tIns="45720" rIns="91440" bIns="45720" numCol="1" anchor="t" anchorCtr="0" compatLnSpc="1">
              <a:noAutofit/>
            </a:bodyPr>
            <a:lstStyle/>
            <a:p>
              <a:endParaRPr lang="en-US">
                <a:solidFill>
                  <a:schemeClr val="bg1"/>
                </a:solidFill>
              </a:endParaRPr>
            </a:p>
          </p:txBody>
        </p:sp>
        <p:sp>
          <p:nvSpPr>
            <p:cNvPr id="40" name="Freeform 25">
              <a:extLst>
                <a:ext uri="{FF2B5EF4-FFF2-40B4-BE49-F238E27FC236}">
                  <a16:creationId xmlns:a16="http://schemas.microsoft.com/office/drawing/2014/main" id="{33758DEE-EBB4-40E3-8D1D-D5C061436F56}"/>
                </a:ext>
              </a:extLst>
            </p:cNvPr>
            <p:cNvSpPr/>
            <p:nvPr/>
          </p:nvSpPr>
          <p:spPr bwMode="auto">
            <a:xfrm>
              <a:off x="5084746" y="2630163"/>
              <a:ext cx="2022667" cy="848703"/>
            </a:xfrm>
            <a:custGeom>
              <a:avLst/>
              <a:gdLst>
                <a:gd name="connsiteX0" fmla="*/ 982060 w 2022667"/>
                <a:gd name="connsiteY0" fmla="*/ 266822 h 848703"/>
                <a:gd name="connsiteX1" fmla="*/ 123436 w 2022667"/>
                <a:gd name="connsiteY1" fmla="*/ 499446 h 848703"/>
                <a:gd name="connsiteX2" fmla="*/ 140415 w 2022667"/>
                <a:gd name="connsiteY2" fmla="*/ 560025 h 848703"/>
                <a:gd name="connsiteX3" fmla="*/ 999038 w 2022667"/>
                <a:gd name="connsiteY3" fmla="*/ 327401 h 848703"/>
                <a:gd name="connsiteX4" fmla="*/ 982060 w 2022667"/>
                <a:gd name="connsiteY4" fmla="*/ 266822 h 848703"/>
                <a:gd name="connsiteX5" fmla="*/ 1810824 w 2022667"/>
                <a:gd name="connsiteY5" fmla="*/ 369 h 848703"/>
                <a:gd name="connsiteX6" fmla="*/ 1869874 w 2022667"/>
                <a:gd name="connsiteY6" fmla="*/ 409834 h 848703"/>
                <a:gd name="connsiteX7" fmla="*/ 261781 w 2022667"/>
                <a:gd name="connsiteY7" fmla="*/ 840511 h 848703"/>
                <a:gd name="connsiteX8" fmla="*/ 152634 w 2022667"/>
                <a:gd name="connsiteY8" fmla="*/ 438869 h 848703"/>
                <a:gd name="connsiteX9" fmla="*/ 1763153 w 2022667"/>
                <a:gd name="connsiteY9" fmla="*/ 8192 h 848703"/>
                <a:gd name="connsiteX10" fmla="*/ 1810824 w 2022667"/>
                <a:gd name="connsiteY10" fmla="*/ 369 h 84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8703">
                  <a:moveTo>
                    <a:pt x="982060" y="266822"/>
                  </a:moveTo>
                  <a:cubicBezTo>
                    <a:pt x="123436" y="499446"/>
                    <a:pt x="123436" y="499446"/>
                    <a:pt x="123436" y="499446"/>
                  </a:cubicBezTo>
                  <a:cubicBezTo>
                    <a:pt x="84628" y="511562"/>
                    <a:pt x="101607" y="572141"/>
                    <a:pt x="140415" y="560025"/>
                  </a:cubicBezTo>
                  <a:cubicBezTo>
                    <a:pt x="999038" y="327401"/>
                    <a:pt x="999038" y="327401"/>
                    <a:pt x="999038" y="327401"/>
                  </a:cubicBezTo>
                  <a:cubicBezTo>
                    <a:pt x="1037846" y="317708"/>
                    <a:pt x="1020868" y="257129"/>
                    <a:pt x="982060" y="266822"/>
                  </a:cubicBezTo>
                  <a:close/>
                  <a:moveTo>
                    <a:pt x="1810824" y="369"/>
                  </a:moveTo>
                  <a:cubicBezTo>
                    <a:pt x="2039421" y="-13064"/>
                    <a:pt x="2117728" y="344054"/>
                    <a:pt x="1869874" y="409834"/>
                  </a:cubicBezTo>
                  <a:cubicBezTo>
                    <a:pt x="261781" y="840511"/>
                    <a:pt x="261781" y="840511"/>
                    <a:pt x="261781" y="840511"/>
                  </a:cubicBezTo>
                  <a:cubicBezTo>
                    <a:pt x="-5022" y="910677"/>
                    <a:pt x="-111743" y="509035"/>
                    <a:pt x="152634" y="438869"/>
                  </a:cubicBezTo>
                  <a:cubicBezTo>
                    <a:pt x="1763153" y="8192"/>
                    <a:pt x="1763153" y="8192"/>
                    <a:pt x="1763153" y="8192"/>
                  </a:cubicBezTo>
                  <a:cubicBezTo>
                    <a:pt x="1779676" y="3807"/>
                    <a:pt x="1795584" y="1264"/>
                    <a:pt x="1810824" y="369"/>
                  </a:cubicBezTo>
                  <a:close/>
                </a:path>
              </a:pathLst>
            </a:custGeom>
            <a:grpFill/>
            <a:ln>
              <a:noFill/>
            </a:ln>
          </p:spPr>
          <p:txBody>
            <a:bodyPr vert="horz" wrap="square" lIns="91440" tIns="45720" rIns="91440" bIns="45720" numCol="1" anchor="t" anchorCtr="0" compatLnSpc="1">
              <a:noAutofit/>
            </a:bodyPr>
            <a:lstStyle/>
            <a:p>
              <a:endParaRPr lang="en-US">
                <a:solidFill>
                  <a:schemeClr val="bg1"/>
                </a:solidFill>
              </a:endParaRPr>
            </a:p>
          </p:txBody>
        </p:sp>
        <p:sp>
          <p:nvSpPr>
            <p:cNvPr id="47" name="Freeform 26">
              <a:extLst>
                <a:ext uri="{FF2B5EF4-FFF2-40B4-BE49-F238E27FC236}">
                  <a16:creationId xmlns:a16="http://schemas.microsoft.com/office/drawing/2014/main" id="{71C8E9E0-05A7-4437-A3F0-6F1E22DA3B55}"/>
                </a:ext>
              </a:extLst>
            </p:cNvPr>
            <p:cNvSpPr/>
            <p:nvPr/>
          </p:nvSpPr>
          <p:spPr bwMode="auto">
            <a:xfrm>
              <a:off x="5084746" y="3159912"/>
              <a:ext cx="2022667" cy="846868"/>
            </a:xfrm>
            <a:custGeom>
              <a:avLst/>
              <a:gdLst>
                <a:gd name="connsiteX0" fmla="*/ 982060 w 2022667"/>
                <a:gd name="connsiteY0" fmla="*/ 272356 h 846868"/>
                <a:gd name="connsiteX1" fmla="*/ 123436 w 2022667"/>
                <a:gd name="connsiteY1" fmla="*/ 504980 h 846868"/>
                <a:gd name="connsiteX2" fmla="*/ 140415 w 2022667"/>
                <a:gd name="connsiteY2" fmla="*/ 565559 h 846868"/>
                <a:gd name="connsiteX3" fmla="*/ 999038 w 2022667"/>
                <a:gd name="connsiteY3" fmla="*/ 332935 h 846868"/>
                <a:gd name="connsiteX4" fmla="*/ 982060 w 2022667"/>
                <a:gd name="connsiteY4" fmla="*/ 272356 h 846868"/>
                <a:gd name="connsiteX5" fmla="*/ 1810824 w 2022667"/>
                <a:gd name="connsiteY5" fmla="*/ 385 h 846868"/>
                <a:gd name="connsiteX6" fmla="*/ 1869874 w 2022667"/>
                <a:gd name="connsiteY6" fmla="*/ 409877 h 846868"/>
                <a:gd name="connsiteX7" fmla="*/ 261781 w 2022667"/>
                <a:gd name="connsiteY7" fmla="*/ 838134 h 846868"/>
                <a:gd name="connsiteX8" fmla="*/ 152634 w 2022667"/>
                <a:gd name="connsiteY8" fmla="*/ 438912 h 846868"/>
                <a:gd name="connsiteX9" fmla="*/ 1763153 w 2022667"/>
                <a:gd name="connsiteY9" fmla="*/ 8235 h 846868"/>
                <a:gd name="connsiteX10" fmla="*/ 1810824 w 2022667"/>
                <a:gd name="connsiteY10" fmla="*/ 385 h 8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868">
                  <a:moveTo>
                    <a:pt x="982060" y="272356"/>
                  </a:moveTo>
                  <a:lnTo>
                    <a:pt x="123436" y="504980"/>
                  </a:lnTo>
                  <a:cubicBezTo>
                    <a:pt x="84628" y="514673"/>
                    <a:pt x="101607" y="575252"/>
                    <a:pt x="140415" y="565559"/>
                  </a:cubicBezTo>
                  <a:cubicBezTo>
                    <a:pt x="999038" y="332935"/>
                    <a:pt x="999038" y="332935"/>
                    <a:pt x="999038" y="332935"/>
                  </a:cubicBezTo>
                  <a:cubicBezTo>
                    <a:pt x="1037846" y="320819"/>
                    <a:pt x="1020868" y="260240"/>
                    <a:pt x="982060" y="272356"/>
                  </a:cubicBezTo>
                  <a:close/>
                  <a:moveTo>
                    <a:pt x="1810824" y="385"/>
                  </a:moveTo>
                  <a:cubicBezTo>
                    <a:pt x="2039421" y="-13304"/>
                    <a:pt x="2117728" y="341828"/>
                    <a:pt x="1869874" y="409877"/>
                  </a:cubicBezTo>
                  <a:cubicBezTo>
                    <a:pt x="1869874" y="409877"/>
                    <a:pt x="1869874" y="409877"/>
                    <a:pt x="261781" y="838134"/>
                  </a:cubicBezTo>
                  <a:cubicBezTo>
                    <a:pt x="-5022" y="910720"/>
                    <a:pt x="-111743" y="509078"/>
                    <a:pt x="152634" y="438912"/>
                  </a:cubicBezTo>
                  <a:cubicBezTo>
                    <a:pt x="152634" y="438912"/>
                    <a:pt x="152634" y="438912"/>
                    <a:pt x="1763153" y="8235"/>
                  </a:cubicBezTo>
                  <a:cubicBezTo>
                    <a:pt x="1779676" y="3850"/>
                    <a:pt x="1795584" y="1298"/>
                    <a:pt x="1810824" y="385"/>
                  </a:cubicBezTo>
                  <a:close/>
                </a:path>
              </a:pathLst>
            </a:custGeom>
            <a:grpFill/>
            <a:ln>
              <a:noFill/>
            </a:ln>
          </p:spPr>
          <p:txBody>
            <a:bodyPr vert="horz" wrap="square" lIns="91440" tIns="45720" rIns="91440" bIns="45720" numCol="1" anchor="t" anchorCtr="0" compatLnSpc="1">
              <a:noAutofit/>
            </a:bodyPr>
            <a:lstStyle/>
            <a:p>
              <a:endParaRPr lang="en-US" dirty="0">
                <a:solidFill>
                  <a:schemeClr val="bg1"/>
                </a:solidFill>
              </a:endParaRPr>
            </a:p>
          </p:txBody>
        </p:sp>
      </p:grpSp>
      <p:sp>
        <p:nvSpPr>
          <p:cNvPr id="53" name="Oval 48">
            <a:extLst>
              <a:ext uri="{FF2B5EF4-FFF2-40B4-BE49-F238E27FC236}">
                <a16:creationId xmlns:a16="http://schemas.microsoft.com/office/drawing/2014/main" id="{7EBCCC4A-5741-4A64-ACD7-0523D6D264DE}"/>
              </a:ext>
            </a:extLst>
          </p:cNvPr>
          <p:cNvSpPr>
            <a:spLocks noChangeAspect="1"/>
          </p:cNvSpPr>
          <p:nvPr/>
        </p:nvSpPr>
        <p:spPr>
          <a:xfrm>
            <a:off x="2975560" y="1861669"/>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accent6">
                  <a:lumMod val="75000"/>
                </a:schemeClr>
              </a:solidFill>
            </a:endParaRPr>
          </a:p>
        </p:txBody>
      </p:sp>
      <p:sp>
        <p:nvSpPr>
          <p:cNvPr id="3" name="文本框 2">
            <a:extLst>
              <a:ext uri="{FF2B5EF4-FFF2-40B4-BE49-F238E27FC236}">
                <a16:creationId xmlns:a16="http://schemas.microsoft.com/office/drawing/2014/main" id="{C394931A-EC3D-4E2F-B35E-D2F0DD1DF68A}"/>
              </a:ext>
            </a:extLst>
          </p:cNvPr>
          <p:cNvSpPr txBox="1"/>
          <p:nvPr/>
        </p:nvSpPr>
        <p:spPr>
          <a:xfrm>
            <a:off x="1902257" y="3480340"/>
            <a:ext cx="3906266" cy="923330"/>
          </a:xfrm>
          <a:prstGeom prst="rect">
            <a:avLst/>
          </a:prstGeom>
          <a:noFill/>
        </p:spPr>
        <p:txBody>
          <a:bodyPr wrap="square" rtlCol="0">
            <a:spAutoFit/>
          </a:bodyPr>
          <a:lstStyle/>
          <a:p>
            <a:pPr marL="225425" indent="-225425" fontAlgn="base">
              <a:spcBef>
                <a:spcPct val="0"/>
              </a:spcBef>
              <a:spcAft>
                <a:spcPct val="0"/>
              </a:spcAft>
            </a:pPr>
            <a:r>
              <a:rPr lang="zh-CN" altLang="en-US" kern="0" dirty="0">
                <a:solidFill>
                  <a:prstClr val="black"/>
                </a:solidFill>
                <a:cs typeface="Arial" panose="020B0604020202020204" pitchFamily="34" charset="0"/>
                <a:sym typeface="+mn-lt"/>
              </a:rPr>
              <a:t>创建大陆图层，编辑浅滩，覆</a:t>
            </a:r>
            <a:endParaRPr lang="en-US" altLang="zh-CN" kern="0" dirty="0">
              <a:solidFill>
                <a:prstClr val="black"/>
              </a:solidFill>
              <a:cs typeface="Arial" panose="020B0604020202020204" pitchFamily="34" charset="0"/>
              <a:sym typeface="+mn-lt"/>
            </a:endParaRPr>
          </a:p>
          <a:p>
            <a:pPr marL="225425" indent="-225425" fontAlgn="base">
              <a:spcBef>
                <a:spcPct val="0"/>
              </a:spcBef>
              <a:spcAft>
                <a:spcPct val="0"/>
              </a:spcAft>
            </a:pPr>
            <a:r>
              <a:rPr lang="zh-CN" altLang="en-US" kern="0" dirty="0">
                <a:solidFill>
                  <a:prstClr val="black"/>
                </a:solidFill>
                <a:cs typeface="Arial" panose="020B0604020202020204" pitchFamily="34" charset="0"/>
                <a:sym typeface="+mn-lt"/>
              </a:rPr>
              <a:t>盖大陆图层，图层颜色偏深绿</a:t>
            </a:r>
            <a:endParaRPr lang="en-US" altLang="zh-CN" kern="0" dirty="0">
              <a:solidFill>
                <a:prstClr val="black"/>
              </a:solidFill>
              <a:cs typeface="Arial" panose="020B0604020202020204" pitchFamily="34" charset="0"/>
              <a:sym typeface="+mn-lt"/>
            </a:endParaRPr>
          </a:p>
          <a:p>
            <a:pPr marL="225425" indent="-225425" fontAlgn="base">
              <a:spcBef>
                <a:spcPct val="0"/>
              </a:spcBef>
              <a:spcAft>
                <a:spcPct val="0"/>
              </a:spcAft>
            </a:pPr>
            <a:r>
              <a:rPr lang="zh-CN" altLang="en-US" kern="0" dirty="0">
                <a:solidFill>
                  <a:prstClr val="black"/>
                </a:solidFill>
                <a:cs typeface="Arial" panose="020B0604020202020204" pitchFamily="34" charset="0"/>
                <a:sym typeface="+mn-lt"/>
              </a:rPr>
              <a:t>色基调。</a:t>
            </a:r>
          </a:p>
        </p:txBody>
      </p:sp>
      <p:sp>
        <p:nvSpPr>
          <p:cNvPr id="5" name="文本框 4">
            <a:extLst>
              <a:ext uri="{FF2B5EF4-FFF2-40B4-BE49-F238E27FC236}">
                <a16:creationId xmlns:a16="http://schemas.microsoft.com/office/drawing/2014/main" id="{FFEC6002-E09D-442B-AF13-BEEEDF7DF04F}"/>
              </a:ext>
            </a:extLst>
          </p:cNvPr>
          <p:cNvSpPr txBox="1"/>
          <p:nvPr/>
        </p:nvSpPr>
        <p:spPr>
          <a:xfrm>
            <a:off x="1705708" y="2106367"/>
            <a:ext cx="3521489" cy="923330"/>
          </a:xfrm>
          <a:prstGeom prst="rect">
            <a:avLst/>
          </a:prstGeom>
          <a:noFill/>
        </p:spPr>
        <p:txBody>
          <a:bodyPr wrap="square" rtlCol="0">
            <a:spAutoFit/>
          </a:bodyPr>
          <a:lstStyle/>
          <a:p>
            <a:pPr marL="225425" indent="-225425" fontAlgn="base">
              <a:spcBef>
                <a:spcPct val="0"/>
              </a:spcBef>
              <a:spcAft>
                <a:spcPct val="0"/>
              </a:spcAft>
            </a:pPr>
            <a:r>
              <a:rPr lang="zh-CN" altLang="en-US" kern="0" dirty="0">
                <a:solidFill>
                  <a:prstClr val="black"/>
                </a:solidFill>
                <a:cs typeface="Arial" panose="020B0604020202020204" pitchFamily="34" charset="0"/>
                <a:sym typeface="+mn-lt"/>
              </a:rPr>
              <a:t>   创建浅滩图层，编辑陆地图层，覆盖大陆（不包括海岛），图层颜色偏浅蓝色基调。</a:t>
            </a:r>
          </a:p>
        </p:txBody>
      </p:sp>
      <p:sp>
        <p:nvSpPr>
          <p:cNvPr id="6" name="文本框 5">
            <a:extLst>
              <a:ext uri="{FF2B5EF4-FFF2-40B4-BE49-F238E27FC236}">
                <a16:creationId xmlns:a16="http://schemas.microsoft.com/office/drawing/2014/main" id="{19FD12B4-05C8-455F-83F2-F2883785C64B}"/>
              </a:ext>
            </a:extLst>
          </p:cNvPr>
          <p:cNvSpPr txBox="1"/>
          <p:nvPr/>
        </p:nvSpPr>
        <p:spPr>
          <a:xfrm>
            <a:off x="1939891" y="4812073"/>
            <a:ext cx="2972660" cy="1200329"/>
          </a:xfrm>
          <a:prstGeom prst="rect">
            <a:avLst/>
          </a:prstGeom>
          <a:noFill/>
        </p:spPr>
        <p:txBody>
          <a:bodyPr wrap="square" rtlCol="0">
            <a:spAutoFit/>
          </a:bodyPr>
          <a:lstStyle/>
          <a:p>
            <a:r>
              <a:rPr lang="zh-CN" altLang="en-US" kern="0" dirty="0">
                <a:solidFill>
                  <a:prstClr val="black"/>
                </a:solidFill>
                <a:cs typeface="Arial" panose="020B0604020202020204" pitchFamily="34" charset="0"/>
                <a:sym typeface="+mn-lt"/>
              </a:rPr>
              <a:t>创建海岛图层，编辑海岛图层，与大陆图层进行区分，图层颜色偏草绿色基调。</a:t>
            </a:r>
          </a:p>
          <a:p>
            <a:endParaRPr lang="zh-CN" altLang="en-US" dirty="0"/>
          </a:p>
        </p:txBody>
      </p:sp>
      <p:sp>
        <p:nvSpPr>
          <p:cNvPr id="7" name="文本框 6">
            <a:extLst>
              <a:ext uri="{FF2B5EF4-FFF2-40B4-BE49-F238E27FC236}">
                <a16:creationId xmlns:a16="http://schemas.microsoft.com/office/drawing/2014/main" id="{80B4256B-4921-411A-BA71-6CCE883783CA}"/>
              </a:ext>
            </a:extLst>
          </p:cNvPr>
          <p:cNvSpPr txBox="1"/>
          <p:nvPr/>
        </p:nvSpPr>
        <p:spPr>
          <a:xfrm>
            <a:off x="7333468" y="2579179"/>
            <a:ext cx="3435180" cy="923330"/>
          </a:xfrm>
          <a:prstGeom prst="rect">
            <a:avLst/>
          </a:prstGeom>
          <a:noFill/>
        </p:spPr>
        <p:txBody>
          <a:bodyPr wrap="square" rtlCol="0">
            <a:spAutoFit/>
          </a:bodyPr>
          <a:lstStyle/>
          <a:p>
            <a:pPr marL="225425" indent="-225425" fontAlgn="base">
              <a:spcBef>
                <a:spcPct val="0"/>
              </a:spcBef>
              <a:spcAft>
                <a:spcPct val="0"/>
              </a:spcAft>
            </a:pPr>
            <a:r>
              <a:rPr lang="zh-CN" altLang="en-US" kern="0" dirty="0">
                <a:solidFill>
                  <a:prstClr val="black"/>
                </a:solidFill>
                <a:cs typeface="Arial" panose="020B0604020202020204" pitchFamily="34" charset="0"/>
                <a:sym typeface="+mn-lt"/>
              </a:rPr>
              <a:t>   创建浅水区图层，编辑浅水区，覆盖大陆图层，与浅滩图层进行区别，图层颜色深蓝色基调。</a:t>
            </a:r>
          </a:p>
        </p:txBody>
      </p:sp>
      <p:sp>
        <p:nvSpPr>
          <p:cNvPr id="8" name="文本框 7">
            <a:extLst>
              <a:ext uri="{FF2B5EF4-FFF2-40B4-BE49-F238E27FC236}">
                <a16:creationId xmlns:a16="http://schemas.microsoft.com/office/drawing/2014/main" id="{9970FD57-6E27-4AAE-9D86-F82B0DCC2037}"/>
              </a:ext>
            </a:extLst>
          </p:cNvPr>
          <p:cNvSpPr txBox="1"/>
          <p:nvPr/>
        </p:nvSpPr>
        <p:spPr>
          <a:xfrm>
            <a:off x="7317786" y="4225562"/>
            <a:ext cx="3355189" cy="1477328"/>
          </a:xfrm>
          <a:prstGeom prst="rect">
            <a:avLst/>
          </a:prstGeom>
          <a:noFill/>
        </p:spPr>
        <p:txBody>
          <a:bodyPr wrap="square" rtlCol="0">
            <a:spAutoFit/>
          </a:bodyPr>
          <a:lstStyle/>
          <a:p>
            <a:pPr marL="225425" indent="-225425" fontAlgn="base">
              <a:spcBef>
                <a:spcPct val="0"/>
              </a:spcBef>
              <a:spcAft>
                <a:spcPct val="0"/>
              </a:spcAft>
            </a:pPr>
            <a:r>
              <a:rPr lang="zh-CN" altLang="en-US" kern="0" dirty="0">
                <a:solidFill>
                  <a:prstClr val="black"/>
                </a:solidFill>
                <a:cs typeface="Arial" panose="020B0604020202020204" pitchFamily="34" charset="0"/>
                <a:sym typeface="+mn-lt"/>
              </a:rPr>
              <a:t>   创建陆地公路图层，编辑陆地公路图层，使用线要素进行绘制，覆盖在大陆图层之上，线图层颜色偏棕黄色基调。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flipH="1">
            <a:off x="135890" y="91440"/>
            <a:ext cx="11920220" cy="667512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9" name="文本框 4"/>
          <p:cNvSpPr txBox="1"/>
          <p:nvPr/>
        </p:nvSpPr>
        <p:spPr>
          <a:xfrm>
            <a:off x="2075180" y="558165"/>
            <a:ext cx="2356143" cy="830997"/>
          </a:xfrm>
          <a:prstGeom prst="rect">
            <a:avLst/>
          </a:prstGeom>
          <a:noFill/>
        </p:spPr>
        <p:txBody>
          <a:bodyPr wrap="square" rtlCol="0">
            <a:spAutoFit/>
          </a:bodyPr>
          <a:lstStyle/>
          <a:p>
            <a:r>
              <a:rPr lang="en-US" altLang="zh-CN" sz="2400" b="1" dirty="0">
                <a:solidFill>
                  <a:schemeClr val="accent6"/>
                </a:solidFill>
              </a:rPr>
              <a:t>1.2</a:t>
            </a:r>
            <a:r>
              <a:rPr lang="zh-CN" altLang="en-US" sz="2400" b="1" dirty="0">
                <a:solidFill>
                  <a:schemeClr val="accent6"/>
                </a:solidFill>
              </a:rPr>
              <a:t>建立图层</a:t>
            </a:r>
          </a:p>
          <a:p>
            <a:pPr algn="l"/>
            <a:endParaRPr lang="zh-CN" altLang="en-US" sz="2400" b="1" dirty="0">
              <a:solidFill>
                <a:schemeClr val="accent6"/>
              </a:solidFill>
            </a:endParaRPr>
          </a:p>
        </p:txBody>
      </p:sp>
      <p:sp>
        <p:nvSpPr>
          <p:cNvPr id="57" name="Freeform 5"/>
          <p:cNvSpPr>
            <a:spLocks noEditPoints="1"/>
          </p:cNvSpPr>
          <p:nvPr/>
        </p:nvSpPr>
        <p:spPr bwMode="auto">
          <a:xfrm>
            <a:off x="9704171" y="2573858"/>
            <a:ext cx="493827" cy="493827"/>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grpSp>
        <p:nvGrpSpPr>
          <p:cNvPr id="24" name="组合 23"/>
          <p:cNvGrpSpPr/>
          <p:nvPr/>
        </p:nvGrpSpPr>
        <p:grpSpPr>
          <a:xfrm>
            <a:off x="652780" y="1082040"/>
            <a:ext cx="5128895" cy="2852420"/>
            <a:chOff x="1028" y="1720"/>
            <a:chExt cx="8077" cy="4492"/>
          </a:xfrm>
        </p:grpSpPr>
        <p:pic>
          <p:nvPicPr>
            <p:cNvPr id="14" name="图片 13"/>
            <p:cNvPicPr>
              <a:picLocks noChangeAspect="1"/>
            </p:cNvPicPr>
            <p:nvPr/>
          </p:nvPicPr>
          <p:blipFill rotWithShape="1">
            <a:blip r:embed="rId3"/>
            <a:srcRect l="73475" t="12052" b="4695"/>
            <a:stretch>
              <a:fillRect/>
            </a:stretch>
          </p:blipFill>
          <p:spPr>
            <a:xfrm>
              <a:off x="5332" y="1720"/>
              <a:ext cx="3773" cy="4492"/>
            </a:xfrm>
            <a:prstGeom prst="rect">
              <a:avLst/>
            </a:prstGeom>
            <a:ln>
              <a:solidFill>
                <a:schemeClr val="tx1"/>
              </a:solidFill>
            </a:ln>
          </p:spPr>
        </p:pic>
        <p:sp>
          <p:nvSpPr>
            <p:cNvPr id="11" name="五边形 10"/>
            <p:cNvSpPr/>
            <p:nvPr/>
          </p:nvSpPr>
          <p:spPr>
            <a:xfrm>
              <a:off x="1028" y="2867"/>
              <a:ext cx="4190" cy="171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buClrTx/>
                <a:buSzTx/>
                <a:buNone/>
              </a:pP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1.</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在</a:t>
              </a:r>
              <a:r>
                <a:rPr lang="en-US" altLang="zh-CN" sz="1600" dirty="0" err="1">
                  <a:solidFill>
                    <a:schemeClr val="tx1"/>
                  </a:solidFill>
                  <a:sym typeface="+mn-ea"/>
                </a:rPr>
                <a:t>文件夹处单击</a:t>
              </a:r>
              <a:r>
                <a:rPr lang="zh-CN" altLang="en-US" sz="1600" dirty="0">
                  <a:solidFill>
                    <a:schemeClr val="tx1"/>
                  </a:solidFill>
                  <a:sym typeface="+mn-ea"/>
                </a:rPr>
                <a:t>左</a:t>
              </a:r>
              <a:r>
                <a:rPr lang="en-US" altLang="zh-CN" sz="1600" dirty="0" err="1">
                  <a:solidFill>
                    <a:schemeClr val="tx1"/>
                  </a:solidFill>
                  <a:sym typeface="+mn-ea"/>
                </a:rPr>
                <a:t>键，在新建下拉条框中选择Shapefile</a:t>
              </a:r>
              <a:endParaRPr lang="en-US" altLang="zh-CN" sz="1600" dirty="0">
                <a:solidFill>
                  <a:schemeClr val="tx1"/>
                </a:solidFill>
              </a:endParaRPr>
            </a:p>
          </p:txBody>
        </p:sp>
      </p:grpSp>
      <p:sp>
        <p:nvSpPr>
          <p:cNvPr id="19" name="五边形 18"/>
          <p:cNvSpPr/>
          <p:nvPr/>
        </p:nvSpPr>
        <p:spPr>
          <a:xfrm>
            <a:off x="6089015" y="4721535"/>
            <a:ext cx="2962833" cy="108892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chemeClr val="tx1"/>
                </a:solidFill>
                <a:sym typeface="+mn-ea"/>
              </a:rPr>
              <a:t>4.</a:t>
            </a:r>
            <a:r>
              <a:rPr lang="zh-CN" altLang="en-US" sz="1600" dirty="0">
                <a:solidFill>
                  <a:schemeClr val="tx1"/>
                </a:solidFill>
                <a:sym typeface="+mn-ea"/>
              </a:rPr>
              <a:t>建立</a:t>
            </a:r>
            <a:r>
              <a:rPr lang="en-US" altLang="zh-CN" sz="1600" dirty="0" err="1">
                <a:solidFill>
                  <a:schemeClr val="tx1"/>
                </a:solidFill>
                <a:sym typeface="+mn-ea"/>
              </a:rPr>
              <a:t>PG_Shoal</a:t>
            </a:r>
            <a:endParaRPr lang="zh-CN" altLang="en-US" sz="1600" dirty="0" err="1">
              <a:solidFill>
                <a:schemeClr val="tx1"/>
              </a:solidFill>
              <a:sym typeface="+mn-ea"/>
            </a:endParaRPr>
          </a:p>
        </p:txBody>
      </p:sp>
      <p:grpSp>
        <p:nvGrpSpPr>
          <p:cNvPr id="26" name="组合 25"/>
          <p:cNvGrpSpPr/>
          <p:nvPr/>
        </p:nvGrpSpPr>
        <p:grpSpPr>
          <a:xfrm>
            <a:off x="652780" y="4271010"/>
            <a:ext cx="5099685" cy="2339340"/>
            <a:chOff x="889" y="6726"/>
            <a:chExt cx="8031" cy="3684"/>
          </a:xfrm>
        </p:grpSpPr>
        <p:pic>
          <p:nvPicPr>
            <p:cNvPr id="17" name="图片 16"/>
            <p:cNvPicPr>
              <a:picLocks noChangeAspect="1"/>
            </p:cNvPicPr>
            <p:nvPr/>
          </p:nvPicPr>
          <p:blipFill rotWithShape="1">
            <a:blip r:embed="rId4"/>
            <a:srcRect l="31098" t="8179" r="31431" b="13539"/>
            <a:stretch>
              <a:fillRect/>
            </a:stretch>
          </p:blipFill>
          <p:spPr>
            <a:xfrm>
              <a:off x="5332" y="6726"/>
              <a:ext cx="3588" cy="3684"/>
            </a:xfrm>
            <a:prstGeom prst="rect">
              <a:avLst/>
            </a:prstGeom>
            <a:ln>
              <a:solidFill>
                <a:schemeClr val="tx1"/>
              </a:solidFill>
            </a:ln>
          </p:spPr>
        </p:pic>
        <p:sp>
          <p:nvSpPr>
            <p:cNvPr id="21" name="五边形 20"/>
            <p:cNvSpPr/>
            <p:nvPr/>
          </p:nvSpPr>
          <p:spPr>
            <a:xfrm>
              <a:off x="889" y="7538"/>
              <a:ext cx="4190" cy="171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chemeClr val="tx1"/>
                  </a:solidFill>
                  <a:sym typeface="+mn-ea"/>
                </a:rPr>
                <a:t>3.</a:t>
              </a:r>
              <a:r>
                <a:rPr lang="zh-CN" altLang="en-US" sz="1600" dirty="0">
                  <a:solidFill>
                    <a:schemeClr val="tx1"/>
                  </a:solidFill>
                  <a:sym typeface="+mn-ea"/>
                </a:rPr>
                <a:t>选择相应的地理坐标系统</a:t>
              </a:r>
              <a:r>
                <a:rPr lang="en-US" altLang="zh-CN" sz="1600" dirty="0">
                  <a:solidFill>
                    <a:schemeClr val="tx1"/>
                  </a:solidFill>
                  <a:sym typeface="+mn-ea"/>
                </a:rPr>
                <a:t>——WGS1984</a:t>
              </a:r>
              <a:endParaRPr lang="zh-CN" altLang="en-US" sz="1600" dirty="0">
                <a:solidFill>
                  <a:schemeClr val="tx1"/>
                </a:solidFill>
                <a:latin typeface="黑体" panose="02010609060101010101" charset="-122"/>
                <a:ea typeface="黑体" panose="02010609060101010101" charset="-122"/>
                <a:cs typeface="黑体" panose="02010609060101010101" charset="-122"/>
                <a:sym typeface="+mn-ea"/>
              </a:endParaRPr>
            </a:p>
          </p:txBody>
        </p:sp>
      </p:grpSp>
      <p:sp>
        <p:nvSpPr>
          <p:cNvPr id="22" name="五边形 21"/>
          <p:cNvSpPr/>
          <p:nvPr/>
        </p:nvSpPr>
        <p:spPr>
          <a:xfrm>
            <a:off x="6089015" y="1810385"/>
            <a:ext cx="2660650" cy="108902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chemeClr val="tx1"/>
                </a:solidFill>
                <a:sym typeface="+mn-ea"/>
              </a:rPr>
              <a:t>2.</a:t>
            </a:r>
            <a:r>
              <a:rPr lang="zh-CN" altLang="en-US" sz="1600" dirty="0">
                <a:solidFill>
                  <a:schemeClr val="tx1"/>
                </a:solidFill>
                <a:sym typeface="+mn-ea"/>
              </a:rPr>
              <a:t>在弹出的创建新</a:t>
            </a:r>
            <a:r>
              <a:rPr lang="en-US" altLang="zh-CN" sz="1600" dirty="0">
                <a:solidFill>
                  <a:schemeClr val="tx1"/>
                </a:solidFill>
                <a:sym typeface="+mn-ea"/>
              </a:rPr>
              <a:t>Shapefile</a:t>
            </a:r>
            <a:r>
              <a:rPr lang="zh-CN" altLang="en-US" sz="1600" dirty="0">
                <a:solidFill>
                  <a:schemeClr val="tx1"/>
                </a:solidFill>
                <a:sym typeface="+mn-ea"/>
              </a:rPr>
              <a:t>中设置名称为</a:t>
            </a:r>
            <a:r>
              <a:rPr lang="en-US" altLang="zh-CN" sz="1600" dirty="0" err="1">
                <a:solidFill>
                  <a:schemeClr val="tx1"/>
                </a:solidFill>
                <a:sym typeface="+mn-ea"/>
              </a:rPr>
              <a:t>PG_shoal</a:t>
            </a:r>
            <a:endParaRPr lang="en-US" altLang="zh-CN" sz="1600" dirty="0">
              <a:solidFill>
                <a:schemeClr val="tx1"/>
              </a:solidFill>
            </a:endParaRPr>
          </a:p>
          <a:p>
            <a:pPr algn="ctr"/>
            <a:r>
              <a:rPr lang="zh-CN" altLang="en-US" sz="1600" dirty="0">
                <a:solidFill>
                  <a:schemeClr val="tx1"/>
                </a:solidFill>
                <a:sym typeface="+mn-ea"/>
              </a:rPr>
              <a:t>选择要素类型为面</a:t>
            </a:r>
            <a:endParaRPr lang="zh-CN" altLang="en-US" sz="1600" dirty="0">
              <a:solidFill>
                <a:schemeClr val="tx1"/>
              </a:solidFill>
              <a:latin typeface="黑体" panose="02010609060101010101" charset="-122"/>
              <a:ea typeface="黑体" panose="02010609060101010101" charset="-122"/>
              <a:cs typeface="黑体" panose="02010609060101010101" charset="-122"/>
            </a:endParaRPr>
          </a:p>
        </p:txBody>
      </p:sp>
      <p:pic>
        <p:nvPicPr>
          <p:cNvPr id="2" name="图片 1">
            <a:extLst>
              <a:ext uri="{FF2B5EF4-FFF2-40B4-BE49-F238E27FC236}">
                <a16:creationId xmlns:a16="http://schemas.microsoft.com/office/drawing/2014/main" id="{EA80373F-B58E-4646-88DE-5A9834D7C5BC}"/>
              </a:ext>
            </a:extLst>
          </p:cNvPr>
          <p:cNvPicPr>
            <a:picLocks noChangeAspect="1"/>
          </p:cNvPicPr>
          <p:nvPr/>
        </p:nvPicPr>
        <p:blipFill>
          <a:blip r:embed="rId5"/>
          <a:stretch>
            <a:fillRect/>
          </a:stretch>
        </p:blipFill>
        <p:spPr>
          <a:xfrm>
            <a:off x="8999541" y="913015"/>
            <a:ext cx="2539678" cy="2852420"/>
          </a:xfrm>
          <a:prstGeom prst="rect">
            <a:avLst/>
          </a:prstGeom>
          <a:ln>
            <a:solidFill>
              <a:schemeClr val="tx1"/>
            </a:solidFill>
          </a:ln>
        </p:spPr>
      </p:pic>
      <p:pic>
        <p:nvPicPr>
          <p:cNvPr id="3" name="图片 2">
            <a:extLst>
              <a:ext uri="{FF2B5EF4-FFF2-40B4-BE49-F238E27FC236}">
                <a16:creationId xmlns:a16="http://schemas.microsoft.com/office/drawing/2014/main" id="{62CDB394-9CC9-4314-A891-9639A6517431}"/>
              </a:ext>
            </a:extLst>
          </p:cNvPr>
          <p:cNvPicPr>
            <a:picLocks noChangeAspect="1"/>
          </p:cNvPicPr>
          <p:nvPr/>
        </p:nvPicPr>
        <p:blipFill>
          <a:blip r:embed="rId6"/>
          <a:stretch>
            <a:fillRect/>
          </a:stretch>
        </p:blipFill>
        <p:spPr>
          <a:xfrm>
            <a:off x="9127294" y="3954817"/>
            <a:ext cx="2411925" cy="2655533"/>
          </a:xfrm>
          <a:prstGeom prst="rect">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flipH="1">
            <a:off x="26674" y="112008"/>
            <a:ext cx="11964035" cy="663257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1" name="文本框 4"/>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rPr>
              <a:t>1.3 </a:t>
            </a:r>
            <a:r>
              <a:rPr lang="zh-CN" altLang="en-US" sz="2400" b="1" dirty="0">
                <a:solidFill>
                  <a:schemeClr val="accent6"/>
                </a:solidFill>
              </a:rPr>
              <a:t>数据编辑</a:t>
            </a:r>
          </a:p>
        </p:txBody>
      </p:sp>
      <p:cxnSp>
        <p:nvCxnSpPr>
          <p:cNvPr id="63" name="直接连接符 62"/>
          <p:cNvCxnSpPr/>
          <p:nvPr>
            <p:custDataLst>
              <p:tags r:id="rId1"/>
            </p:custDataLst>
          </p:nvPr>
        </p:nvCxnSpPr>
        <p:spPr>
          <a:xfrm flipH="1">
            <a:off x="1729998" y="3429704"/>
            <a:ext cx="10238483" cy="0"/>
          </a:xfrm>
          <a:prstGeom prst="line">
            <a:avLst/>
          </a:prstGeom>
          <a:ln w="19050">
            <a:solidFill>
              <a:sysClr val="window" lastClr="FFFFFF">
                <a:lumMod val="75000"/>
              </a:sysClr>
            </a:solidFill>
          </a:ln>
        </p:spPr>
        <p:style>
          <a:lnRef idx="1">
            <a:srgbClr val="1F74AD"/>
          </a:lnRef>
          <a:fillRef idx="0">
            <a:srgbClr val="1F74AD"/>
          </a:fillRef>
          <a:effectRef idx="0">
            <a:srgbClr val="1F74AD"/>
          </a:effectRef>
          <a:fontRef idx="minor">
            <a:srgbClr val="000000"/>
          </a:fontRef>
        </p:style>
      </p:cxnSp>
      <p:sp>
        <p:nvSpPr>
          <p:cNvPr id="38" name="椭圆 37"/>
          <p:cNvSpPr/>
          <p:nvPr>
            <p:custDataLst>
              <p:tags r:id="rId2"/>
            </p:custDataLst>
          </p:nvPr>
        </p:nvSpPr>
        <p:spPr>
          <a:xfrm>
            <a:off x="1707770"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a:p>
        </p:txBody>
      </p:sp>
      <p:sp>
        <p:nvSpPr>
          <p:cNvPr id="39" name="椭圆 38"/>
          <p:cNvSpPr/>
          <p:nvPr>
            <p:custDataLst>
              <p:tags r:id="rId3"/>
            </p:custDataLst>
          </p:nvPr>
        </p:nvSpPr>
        <p:spPr>
          <a:xfrm>
            <a:off x="4336954"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60" name="任意多边形 59"/>
          <p:cNvSpPr/>
          <p:nvPr>
            <p:custDataLst>
              <p:tags r:id="rId4"/>
            </p:custDataLst>
          </p:nvPr>
        </p:nvSpPr>
        <p:spPr bwMode="auto">
          <a:xfrm>
            <a:off x="4482691"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69" name="椭圆 68"/>
          <p:cNvSpPr/>
          <p:nvPr>
            <p:custDataLst>
              <p:tags r:id="rId5"/>
            </p:custDataLst>
          </p:nvPr>
        </p:nvSpPr>
        <p:spPr>
          <a:xfrm>
            <a:off x="696613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72" name="椭圆 71"/>
          <p:cNvSpPr/>
          <p:nvPr>
            <p:custDataLst>
              <p:tags r:id="rId6"/>
            </p:custDataLst>
          </p:nvPr>
        </p:nvSpPr>
        <p:spPr>
          <a:xfrm>
            <a:off x="9565446" y="3073992"/>
            <a:ext cx="711424" cy="711424"/>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endParaRPr dirty="0"/>
          </a:p>
        </p:txBody>
      </p:sp>
      <p:sp>
        <p:nvSpPr>
          <p:cNvPr id="26" name="矩形 25"/>
          <p:cNvSpPr/>
          <p:nvPr>
            <p:custDataLst>
              <p:tags r:id="rId7"/>
            </p:custDataLst>
          </p:nvPr>
        </p:nvSpPr>
        <p:spPr bwMode="auto">
          <a:xfrm>
            <a:off x="1581774" y="1972852"/>
            <a:ext cx="963412" cy="44844"/>
          </a:xfrm>
          <a:prstGeom prst="rect">
            <a:avLst/>
          </a:prstGeom>
          <a:solidFill>
            <a:srgbClr val="1F74AD"/>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27" name="文本框 26"/>
          <p:cNvSpPr txBox="1"/>
          <p:nvPr>
            <p:custDataLst>
              <p:tags r:id="rId8"/>
            </p:custDataLst>
          </p:nvPr>
        </p:nvSpPr>
        <p:spPr bwMode="auto">
          <a:xfrm>
            <a:off x="681355" y="2057400"/>
            <a:ext cx="2724150" cy="772160"/>
          </a:xfrm>
          <a:prstGeom prst="rect">
            <a:avLst/>
          </a:prstGeom>
        </p:spPr>
        <p:txBody>
          <a:bodyPr wrap="square" lIns="91440" tIns="45720" rIns="91440" bIns="46800" anchor="t" anchorCtr="0">
            <a:normAutofit fontScale="90000" lnSpcReduction="1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在符号选择器中，单击鼠标左键在下拉菜单中选择所需的图层颜色。</a:t>
            </a:r>
          </a:p>
        </p:txBody>
      </p:sp>
      <p:sp>
        <p:nvSpPr>
          <p:cNvPr id="28" name="文本框 27"/>
          <p:cNvSpPr txBox="1"/>
          <p:nvPr>
            <p:custDataLst>
              <p:tags r:id="rId9"/>
            </p:custDataLst>
          </p:nvPr>
        </p:nvSpPr>
        <p:spPr bwMode="auto">
          <a:xfrm>
            <a:off x="681383"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选择图层颜色</a:t>
            </a:r>
          </a:p>
        </p:txBody>
      </p:sp>
      <p:sp>
        <p:nvSpPr>
          <p:cNvPr id="29" name="矩形 28"/>
          <p:cNvSpPr/>
          <p:nvPr>
            <p:custDataLst>
              <p:tags r:id="rId10"/>
            </p:custDataLst>
          </p:nvPr>
        </p:nvSpPr>
        <p:spPr bwMode="auto">
          <a:xfrm>
            <a:off x="7073186" y="1972852"/>
            <a:ext cx="963412" cy="44844"/>
          </a:xfrm>
          <a:prstGeom prst="rect">
            <a:avLst/>
          </a:prstGeom>
          <a:solidFill>
            <a:srgbClr val="1AA3AA"/>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30" name="文本框 29"/>
          <p:cNvSpPr txBox="1"/>
          <p:nvPr>
            <p:custDataLst>
              <p:tags r:id="rId11"/>
            </p:custDataLst>
          </p:nvPr>
        </p:nvSpPr>
        <p:spPr bwMode="auto">
          <a:xfrm>
            <a:off x="6279475" y="2057692"/>
            <a:ext cx="2764195" cy="772049"/>
          </a:xfrm>
          <a:prstGeom prst="rect">
            <a:avLst/>
          </a:prstGeom>
        </p:spPr>
        <p:txBody>
          <a:bodyPr wrap="square" lIns="91440" tIns="45720" rIns="91440" bIns="46800" anchor="t" anchorCtr="0">
            <a:normAutofit fontScale="92500" lnSpcReduction="1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在编辑器中，选择用直线段绘制要素，沿外围一圈逐点绘制要素，双击左键完成一个要素的绘制。</a:t>
            </a:r>
          </a:p>
        </p:txBody>
      </p:sp>
      <p:sp>
        <p:nvSpPr>
          <p:cNvPr id="31" name="文本框 30"/>
          <p:cNvSpPr txBox="1"/>
          <p:nvPr>
            <p:custDataLst>
              <p:tags r:id="rId12"/>
            </p:custDataLst>
          </p:nvPr>
        </p:nvSpPr>
        <p:spPr bwMode="auto">
          <a:xfrm>
            <a:off x="6172795" y="151411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绘制要素</a:t>
            </a:r>
          </a:p>
        </p:txBody>
      </p:sp>
      <p:sp>
        <p:nvSpPr>
          <p:cNvPr id="32" name="矩形 31"/>
          <p:cNvSpPr/>
          <p:nvPr>
            <p:custDataLst>
              <p:tags r:id="rId13"/>
            </p:custDataLst>
          </p:nvPr>
        </p:nvSpPr>
        <p:spPr bwMode="auto">
          <a:xfrm>
            <a:off x="4210957" y="4413662"/>
            <a:ext cx="963412" cy="44844"/>
          </a:xfrm>
          <a:prstGeom prst="rect">
            <a:avLst/>
          </a:prstGeom>
          <a:solidFill>
            <a:srgbClr val="3498D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33" name="文本框 32"/>
          <p:cNvSpPr txBox="1"/>
          <p:nvPr>
            <p:custDataLst>
              <p:tags r:id="rId14"/>
            </p:custDataLst>
          </p:nvPr>
        </p:nvSpPr>
        <p:spPr bwMode="auto">
          <a:xfrm>
            <a:off x="3310566" y="4498502"/>
            <a:ext cx="2764195" cy="772049"/>
          </a:xfrm>
          <a:prstGeom prst="rect">
            <a:avLst/>
          </a:prstGeom>
        </p:spPr>
        <p:txBody>
          <a:bodyPr wrap="square" lIns="91440" tIns="45720" rIns="91440" bIns="46800" anchor="t" anchorCtr="0">
            <a:normAutofit fontScale="92500" lnSpcReduction="1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内容列表</a:t>
            </a:r>
            <a:r>
              <a:rPr lang="en-US" altLang="zh-CN" sz="1400" spc="150" dirty="0" err="1">
                <a:solidFill>
                  <a:srgbClr val="000000">
                    <a:lumMod val="75000"/>
                    <a:lumOff val="25000"/>
                  </a:srgbClr>
                </a:solidFill>
                <a:latin typeface="微软雅黑" panose="020B0503020204020204" charset="-122"/>
                <a:ea typeface="微软雅黑" panose="020B0503020204020204" charset="-122"/>
              </a:rPr>
              <a:t>PG_Shoal</a:t>
            </a:r>
            <a:r>
              <a:rPr lang="zh-CN" altLang="en-US" sz="1400" spc="150" dirty="0">
                <a:solidFill>
                  <a:srgbClr val="000000">
                    <a:lumMod val="75000"/>
                    <a:lumOff val="25000"/>
                  </a:srgbClr>
                </a:solidFill>
                <a:latin typeface="微软雅黑" panose="020B0503020204020204" charset="-122"/>
                <a:ea typeface="微软雅黑" panose="020B0503020204020204" charset="-122"/>
              </a:rPr>
              <a:t>图层右键，</a:t>
            </a:r>
            <a:endParaRPr lang="en-US" altLang="zh-CN" sz="1400" spc="150" dirty="0">
              <a:solidFill>
                <a:srgbClr val="000000">
                  <a:lumMod val="75000"/>
                  <a:lumOff val="25000"/>
                </a:srgbClr>
              </a:solidFill>
              <a:latin typeface="微软雅黑" panose="020B0503020204020204" charset="-122"/>
              <a:ea typeface="微软雅黑" panose="020B0503020204020204" charset="-122"/>
            </a:endParaRPr>
          </a:p>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编辑要素开始编辑，创建要素，构造工具选择面。</a:t>
            </a:r>
          </a:p>
        </p:txBody>
      </p:sp>
      <p:sp>
        <p:nvSpPr>
          <p:cNvPr id="36" name="文本框 35"/>
          <p:cNvSpPr txBox="1"/>
          <p:nvPr>
            <p:custDataLst>
              <p:tags r:id="rId15"/>
            </p:custDataLst>
          </p:nvPr>
        </p:nvSpPr>
        <p:spPr bwMode="auto">
          <a:xfrm>
            <a:off x="3310566"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编辑要素</a:t>
            </a:r>
          </a:p>
        </p:txBody>
      </p:sp>
      <p:sp>
        <p:nvSpPr>
          <p:cNvPr id="37" name="矩形 36"/>
          <p:cNvSpPr/>
          <p:nvPr>
            <p:custDataLst>
              <p:tags r:id="rId16"/>
            </p:custDataLst>
          </p:nvPr>
        </p:nvSpPr>
        <p:spPr bwMode="auto">
          <a:xfrm>
            <a:off x="9571530" y="4413662"/>
            <a:ext cx="963412" cy="44844"/>
          </a:xfrm>
          <a:prstGeom prst="rect">
            <a:avLst/>
          </a:prstGeom>
          <a:solidFill>
            <a:srgbClr val="69A35B"/>
          </a:solidFill>
          <a:ln>
            <a:noFill/>
          </a:ln>
        </p:spPr>
        <p:txBody>
          <a:bodyPr wrap="square" lIns="91440" tIns="45720" rIns="91440" bIns="45720" anchor="ctr">
            <a:normAutofit fontScale="25000" lnSpcReduction="20000"/>
          </a:bodyPr>
          <a:lstStyle/>
          <a:p>
            <a:pPr algn="ctr"/>
            <a:endParaRPr>
              <a:solidFill>
                <a:srgbClr val="000000">
                  <a:lumMod val="75000"/>
                  <a:lumOff val="25000"/>
                </a:srgbClr>
              </a:solidFill>
              <a:latin typeface="微软雅黑" panose="020B0503020204020204" charset="-122"/>
              <a:ea typeface="微软雅黑" panose="020B0503020204020204" charset="-122"/>
            </a:endParaRPr>
          </a:p>
        </p:txBody>
      </p:sp>
      <p:sp>
        <p:nvSpPr>
          <p:cNvPr id="40" name="文本框 39"/>
          <p:cNvSpPr txBox="1"/>
          <p:nvPr>
            <p:custDataLst>
              <p:tags r:id="rId17"/>
            </p:custDataLst>
          </p:nvPr>
        </p:nvSpPr>
        <p:spPr bwMode="auto">
          <a:xfrm>
            <a:off x="8742895" y="4498502"/>
            <a:ext cx="2764195" cy="772049"/>
          </a:xfrm>
          <a:prstGeom prst="rect">
            <a:avLst/>
          </a:prstGeom>
        </p:spPr>
        <p:txBody>
          <a:bodyPr wrap="square" lIns="91440" tIns="45720" rIns="91440" bIns="46800" anchor="t" anchorCtr="0">
            <a:normAutofit fontScale="85000" lnSpcReduction="10000"/>
          </a:bodyPr>
          <a:lstStyle/>
          <a:p>
            <a:pPr marL="0" indent="0" algn="ctr">
              <a:lnSpc>
                <a:spcPct val="120000"/>
              </a:lnSpc>
              <a:defRPr/>
            </a:pPr>
            <a:r>
              <a:rPr lang="zh-CN" altLang="en-US" sz="1400" spc="150" dirty="0">
                <a:solidFill>
                  <a:srgbClr val="000000">
                    <a:lumMod val="75000"/>
                    <a:lumOff val="25000"/>
                  </a:srgbClr>
                </a:solidFill>
                <a:latin typeface="微软雅黑" panose="020B0503020204020204" charset="-122"/>
                <a:ea typeface="微软雅黑" panose="020B0503020204020204" charset="-122"/>
              </a:rPr>
              <a:t>在完成所有要素后，点击编辑器下保存编辑内容，再点击编辑器下停止编辑，完成</a:t>
            </a:r>
            <a:r>
              <a:rPr lang="en-US" altLang="zh-CN" sz="1400" spc="150" dirty="0" err="1">
                <a:solidFill>
                  <a:srgbClr val="000000">
                    <a:lumMod val="75000"/>
                    <a:lumOff val="25000"/>
                  </a:srgbClr>
                </a:solidFill>
                <a:latin typeface="微软雅黑" panose="020B0503020204020204" charset="-122"/>
                <a:ea typeface="微软雅黑" panose="020B0503020204020204" charset="-122"/>
              </a:rPr>
              <a:t>PG_Shoal</a:t>
            </a:r>
            <a:r>
              <a:rPr lang="zh-CN" altLang="en-US" sz="1400" spc="150" dirty="0">
                <a:solidFill>
                  <a:srgbClr val="000000">
                    <a:lumMod val="75000"/>
                    <a:lumOff val="25000"/>
                  </a:srgbClr>
                </a:solidFill>
                <a:latin typeface="微软雅黑" panose="020B0503020204020204" charset="-122"/>
                <a:ea typeface="微软雅黑" panose="020B0503020204020204" charset="-122"/>
              </a:rPr>
              <a:t>图层绘制。</a:t>
            </a:r>
          </a:p>
        </p:txBody>
      </p:sp>
      <p:sp>
        <p:nvSpPr>
          <p:cNvPr id="41" name="文本框 40"/>
          <p:cNvSpPr txBox="1"/>
          <p:nvPr>
            <p:custDataLst>
              <p:tags r:id="rId18"/>
            </p:custDataLst>
          </p:nvPr>
        </p:nvSpPr>
        <p:spPr bwMode="auto">
          <a:xfrm>
            <a:off x="8671140" y="3954926"/>
            <a:ext cx="2764195" cy="418738"/>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fontScale="97500"/>
          </a:bodyPr>
          <a:lstStyle/>
          <a:p>
            <a:pPr algn="ctr">
              <a:lnSpc>
                <a:spcPct val="130000"/>
              </a:lnSpc>
              <a:buClr>
                <a:prstClr val="white"/>
              </a:buClr>
              <a:defRPr/>
            </a:pPr>
            <a:r>
              <a:rPr lang="zh-CN" altLang="en-US" sz="2000" b="1" spc="300" dirty="0">
                <a:solidFill>
                  <a:srgbClr val="000000">
                    <a:lumMod val="75000"/>
                    <a:lumOff val="25000"/>
                  </a:srgbClr>
                </a:solidFill>
                <a:latin typeface="微软雅黑" panose="020B0503020204020204" charset="-122"/>
                <a:ea typeface="微软雅黑" panose="020B0503020204020204" charset="-122"/>
              </a:rPr>
              <a:t>保存要素</a:t>
            </a:r>
          </a:p>
        </p:txBody>
      </p:sp>
      <p:sp>
        <p:nvSpPr>
          <p:cNvPr id="3" name="任意多边形 2"/>
          <p:cNvSpPr/>
          <p:nvPr>
            <p:custDataLst>
              <p:tags r:id="rId19"/>
            </p:custDataLst>
          </p:nvPr>
        </p:nvSpPr>
        <p:spPr bwMode="auto">
          <a:xfrm>
            <a:off x="1853680"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5" name="任意多边形 4"/>
          <p:cNvSpPr/>
          <p:nvPr>
            <p:custDataLst>
              <p:tags r:id="rId20"/>
            </p:custDataLst>
          </p:nvPr>
        </p:nvSpPr>
        <p:spPr bwMode="auto">
          <a:xfrm>
            <a:off x="7111703"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6" name="任意多边形 5"/>
          <p:cNvSpPr/>
          <p:nvPr>
            <p:custDataLst>
              <p:tags r:id="rId21"/>
            </p:custDataLst>
          </p:nvPr>
        </p:nvSpPr>
        <p:spPr bwMode="auto">
          <a:xfrm>
            <a:off x="9711442" y="3219730"/>
            <a:ext cx="419947" cy="41994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endParaRPr/>
          </a:p>
        </p:txBody>
      </p:sp>
      <p:pic>
        <p:nvPicPr>
          <p:cNvPr id="7" name="图片 6">
            <a:extLst>
              <a:ext uri="{FF2B5EF4-FFF2-40B4-BE49-F238E27FC236}">
                <a16:creationId xmlns:a16="http://schemas.microsoft.com/office/drawing/2014/main" id="{54324E15-4344-4C1E-8CCC-11F48F002A92}"/>
              </a:ext>
            </a:extLst>
          </p:cNvPr>
          <p:cNvPicPr>
            <a:picLocks noChangeAspect="1"/>
          </p:cNvPicPr>
          <p:nvPr/>
        </p:nvPicPr>
        <p:blipFill>
          <a:blip r:embed="rId24"/>
          <a:stretch>
            <a:fillRect/>
          </a:stretch>
        </p:blipFill>
        <p:spPr>
          <a:xfrm>
            <a:off x="3605853" y="1339947"/>
            <a:ext cx="1430325" cy="1489613"/>
          </a:xfrm>
          <a:prstGeom prst="rect">
            <a:avLst/>
          </a:prstGeom>
          <a:ln>
            <a:solidFill>
              <a:schemeClr val="tx1"/>
            </a:solidFill>
          </a:ln>
        </p:spPr>
      </p:pic>
      <p:pic>
        <p:nvPicPr>
          <p:cNvPr id="8" name="图片 7">
            <a:extLst>
              <a:ext uri="{FF2B5EF4-FFF2-40B4-BE49-F238E27FC236}">
                <a16:creationId xmlns:a16="http://schemas.microsoft.com/office/drawing/2014/main" id="{DE747E8C-4D07-4B9F-B3D0-AFED50870BA0}"/>
              </a:ext>
            </a:extLst>
          </p:cNvPr>
          <p:cNvPicPr>
            <a:picLocks noChangeAspect="1"/>
          </p:cNvPicPr>
          <p:nvPr/>
        </p:nvPicPr>
        <p:blipFill>
          <a:blip r:embed="rId25"/>
          <a:stretch>
            <a:fillRect/>
          </a:stretch>
        </p:blipFill>
        <p:spPr>
          <a:xfrm>
            <a:off x="1657499" y="3891783"/>
            <a:ext cx="711424" cy="2436699"/>
          </a:xfrm>
          <a:prstGeom prst="rect">
            <a:avLst/>
          </a:prstGeom>
          <a:ln>
            <a:solidFill>
              <a:schemeClr val="tx1"/>
            </a:solidFill>
          </a:ln>
        </p:spPr>
      </p:pic>
      <p:pic>
        <p:nvPicPr>
          <p:cNvPr id="9" name="图片 8">
            <a:extLst>
              <a:ext uri="{FF2B5EF4-FFF2-40B4-BE49-F238E27FC236}">
                <a16:creationId xmlns:a16="http://schemas.microsoft.com/office/drawing/2014/main" id="{3B8FD718-0938-4C4B-855C-58592732EF94}"/>
              </a:ext>
            </a:extLst>
          </p:cNvPr>
          <p:cNvPicPr>
            <a:picLocks noChangeAspect="1"/>
          </p:cNvPicPr>
          <p:nvPr/>
        </p:nvPicPr>
        <p:blipFill>
          <a:blip r:embed="rId26"/>
          <a:stretch>
            <a:fillRect/>
          </a:stretch>
        </p:blipFill>
        <p:spPr>
          <a:xfrm>
            <a:off x="9043670" y="1264126"/>
            <a:ext cx="2599750" cy="1655892"/>
          </a:xfrm>
          <a:prstGeom prst="rect">
            <a:avLst/>
          </a:prstGeom>
          <a:ln>
            <a:solidFill>
              <a:schemeClr val="tx1"/>
            </a:solidFill>
          </a:ln>
        </p:spPr>
      </p:pic>
      <p:pic>
        <p:nvPicPr>
          <p:cNvPr id="10" name="图片 9">
            <a:extLst>
              <a:ext uri="{FF2B5EF4-FFF2-40B4-BE49-F238E27FC236}">
                <a16:creationId xmlns:a16="http://schemas.microsoft.com/office/drawing/2014/main" id="{105B2C6C-AE44-4F5C-878F-BD908ECCB6DA}"/>
              </a:ext>
            </a:extLst>
          </p:cNvPr>
          <p:cNvPicPr>
            <a:picLocks noChangeAspect="1"/>
          </p:cNvPicPr>
          <p:nvPr/>
        </p:nvPicPr>
        <p:blipFill>
          <a:blip r:embed="rId27"/>
          <a:stretch>
            <a:fillRect/>
          </a:stretch>
        </p:blipFill>
        <p:spPr>
          <a:xfrm>
            <a:off x="6152652" y="3910922"/>
            <a:ext cx="2473240" cy="1447138"/>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61" name="文本框 4"/>
          <p:cNvSpPr txBox="1"/>
          <p:nvPr/>
        </p:nvSpPr>
        <p:spPr>
          <a:xfrm>
            <a:off x="1831975" y="619760"/>
            <a:ext cx="5175250" cy="460375"/>
          </a:xfrm>
          <a:prstGeom prst="rect">
            <a:avLst/>
          </a:prstGeom>
          <a:noFill/>
        </p:spPr>
        <p:txBody>
          <a:bodyPr wrap="square" rtlCol="0">
            <a:spAutoFit/>
          </a:bodyPr>
          <a:lstStyle/>
          <a:p>
            <a:r>
              <a:rPr lang="en-US" altLang="zh-CN" sz="2400" b="1" dirty="0">
                <a:solidFill>
                  <a:schemeClr val="accent6"/>
                </a:solidFill>
              </a:rPr>
              <a:t>1.3 </a:t>
            </a:r>
            <a:r>
              <a:rPr lang="zh-CN" altLang="en-US" sz="2400" b="1" dirty="0">
                <a:solidFill>
                  <a:schemeClr val="accent6"/>
                </a:solidFill>
              </a:rPr>
              <a:t>生成专题图</a:t>
            </a:r>
          </a:p>
        </p:txBody>
      </p:sp>
      <p:sp>
        <p:nvSpPr>
          <p:cNvPr id="3" name="文本框 2"/>
          <p:cNvSpPr txBox="1"/>
          <p:nvPr/>
        </p:nvSpPr>
        <p:spPr>
          <a:xfrm>
            <a:off x="4298950" y="5624195"/>
            <a:ext cx="3945890" cy="368300"/>
          </a:xfrm>
          <a:prstGeom prst="rect">
            <a:avLst/>
          </a:prstGeom>
          <a:noFill/>
        </p:spPr>
        <p:txBody>
          <a:bodyPr wrap="square" rtlCol="0">
            <a:spAutoFit/>
          </a:bodyPr>
          <a:lstStyle/>
          <a:p>
            <a:r>
              <a:rPr lang="zh-CN" altLang="en-US" dirty="0"/>
              <a:t>数据编辑完成之后，效果如图所示</a:t>
            </a:r>
          </a:p>
        </p:txBody>
      </p:sp>
      <p:pic>
        <p:nvPicPr>
          <p:cNvPr id="2" name="图片 1">
            <a:extLst>
              <a:ext uri="{FF2B5EF4-FFF2-40B4-BE49-F238E27FC236}">
                <a16:creationId xmlns:a16="http://schemas.microsoft.com/office/drawing/2014/main" id="{47463871-C07C-42E7-92C8-22FB1D838E9D}"/>
              </a:ext>
            </a:extLst>
          </p:cNvPr>
          <p:cNvPicPr>
            <a:picLocks noChangeAspect="1"/>
          </p:cNvPicPr>
          <p:nvPr/>
        </p:nvPicPr>
        <p:blipFill>
          <a:blip r:embed="rId3"/>
          <a:stretch>
            <a:fillRect/>
          </a:stretch>
        </p:blipFill>
        <p:spPr>
          <a:xfrm>
            <a:off x="2947671" y="1080135"/>
            <a:ext cx="6648448" cy="4513790"/>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flipH="1">
            <a:off x="101600" y="134620"/>
            <a:ext cx="11989435" cy="658812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050" name="试管"/>
          <p:cNvSpPr/>
          <p:nvPr/>
        </p:nvSpPr>
        <p:spPr bwMode="auto">
          <a:xfrm>
            <a:off x="1993265" y="2570480"/>
            <a:ext cx="496570" cy="496570"/>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9" name="文本框 4"/>
          <p:cNvSpPr txBox="1"/>
          <p:nvPr/>
        </p:nvSpPr>
        <p:spPr>
          <a:xfrm>
            <a:off x="2075180" y="558165"/>
            <a:ext cx="2514405" cy="461665"/>
          </a:xfrm>
          <a:prstGeom prst="rect">
            <a:avLst/>
          </a:prstGeom>
          <a:noFill/>
        </p:spPr>
        <p:txBody>
          <a:bodyPr wrap="square" rtlCol="0">
            <a:spAutoFit/>
          </a:bodyPr>
          <a:lstStyle/>
          <a:p>
            <a:r>
              <a:rPr lang="en-US" altLang="zh-CN" sz="2400" b="1" dirty="0">
                <a:solidFill>
                  <a:schemeClr val="accent6"/>
                </a:solidFill>
              </a:rPr>
              <a:t>2.1</a:t>
            </a:r>
            <a:r>
              <a:rPr lang="zh-CN" altLang="en-US" sz="2400" b="1" dirty="0">
                <a:solidFill>
                  <a:schemeClr val="accent6"/>
                </a:solidFill>
              </a:rPr>
              <a:t>数据准备</a:t>
            </a:r>
          </a:p>
        </p:txBody>
      </p:sp>
      <p:sp>
        <p:nvSpPr>
          <p:cNvPr id="56" name="Freeform 66"/>
          <p:cNvSpPr>
            <a:spLocks noEditPoints="1"/>
          </p:cNvSpPr>
          <p:nvPr>
            <p:custDataLst>
              <p:tags r:id="rId1"/>
            </p:custDataLst>
          </p:nvPr>
        </p:nvSpPr>
        <p:spPr bwMode="auto">
          <a:xfrm>
            <a:off x="7177803" y="2613062"/>
            <a:ext cx="389207" cy="454623"/>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sp>
        <p:nvSpPr>
          <p:cNvPr id="57" name="Freeform 5"/>
          <p:cNvSpPr>
            <a:spLocks noEditPoints="1"/>
          </p:cNvSpPr>
          <p:nvPr>
            <p:custDataLst>
              <p:tags r:id="rId2"/>
            </p:custDataLst>
          </p:nvPr>
        </p:nvSpPr>
        <p:spPr bwMode="auto">
          <a:xfrm>
            <a:off x="9704171" y="2573858"/>
            <a:ext cx="493827" cy="493827"/>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sp>
        <p:nvSpPr>
          <p:cNvPr id="28" name="文本框 27"/>
          <p:cNvSpPr txBox="1"/>
          <p:nvPr/>
        </p:nvSpPr>
        <p:spPr>
          <a:xfrm>
            <a:off x="2402550" y="5971590"/>
            <a:ext cx="7675245" cy="460375"/>
          </a:xfrm>
          <a:prstGeom prst="rect">
            <a:avLst/>
          </a:prstGeom>
          <a:noFill/>
        </p:spPr>
        <p:txBody>
          <a:bodyPr wrap="square" rtlCol="0">
            <a:spAutoFit/>
          </a:bodyPr>
          <a:lstStyle/>
          <a:p>
            <a:pPr algn="ctr"/>
            <a:r>
              <a:rPr lang="zh-CN" altLang="en-US" sz="2400" dirty="0"/>
              <a:t>全国各省矢量图</a:t>
            </a:r>
          </a:p>
        </p:txBody>
      </p:sp>
      <p:pic>
        <p:nvPicPr>
          <p:cNvPr id="2" name="图片 1">
            <a:extLst>
              <a:ext uri="{FF2B5EF4-FFF2-40B4-BE49-F238E27FC236}">
                <a16:creationId xmlns:a16="http://schemas.microsoft.com/office/drawing/2014/main" id="{0F72397F-723E-416B-8A5C-91D54DC0296C}"/>
              </a:ext>
            </a:extLst>
          </p:cNvPr>
          <p:cNvPicPr>
            <a:picLocks noChangeAspect="1"/>
          </p:cNvPicPr>
          <p:nvPr/>
        </p:nvPicPr>
        <p:blipFill>
          <a:blip r:embed="rId5"/>
          <a:stretch>
            <a:fillRect/>
          </a:stretch>
        </p:blipFill>
        <p:spPr>
          <a:xfrm>
            <a:off x="2735289" y="1001819"/>
            <a:ext cx="6721422" cy="4854361"/>
          </a:xfrm>
          <a:prstGeom prst="rect">
            <a:avLst/>
          </a:prstGeom>
          <a:ln>
            <a:solidFill>
              <a:schemeClr val="tx1"/>
            </a:solidFill>
          </a:ln>
        </p:spPr>
      </p:pic>
    </p:spTree>
    <p:extLst>
      <p:ext uri="{BB962C8B-B14F-4D97-AF65-F5344CB8AC3E}">
        <p14:creationId xmlns:p14="http://schemas.microsoft.com/office/powerpoint/2010/main" val="1232017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3">
            <a:extLst>
              <a:ext uri="{FF2B5EF4-FFF2-40B4-BE49-F238E27FC236}">
                <a16:creationId xmlns:a16="http://schemas.microsoft.com/office/drawing/2014/main" id="{7D6B4AD8-0B95-44B0-9893-BC327CD3309E}"/>
              </a:ext>
            </a:extLst>
          </p:cNvPr>
          <p:cNvSpPr/>
          <p:nvPr/>
        </p:nvSpPr>
        <p:spPr>
          <a:xfrm flipH="1">
            <a:off x="101282" y="134937"/>
            <a:ext cx="11989435" cy="6588125"/>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C46B2EB-34C9-491C-A571-90941D64D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330200"/>
            <a:ext cx="1285745" cy="1285745"/>
          </a:xfrm>
          <a:prstGeom prst="ellipse">
            <a:avLst/>
          </a:prstGeom>
        </p:spPr>
      </p:pic>
      <p:sp>
        <p:nvSpPr>
          <p:cNvPr id="4" name="文本框 4">
            <a:extLst>
              <a:ext uri="{FF2B5EF4-FFF2-40B4-BE49-F238E27FC236}">
                <a16:creationId xmlns:a16="http://schemas.microsoft.com/office/drawing/2014/main" id="{EFA69B6D-4F16-4F9E-9D85-1091A6A63000}"/>
              </a:ext>
            </a:extLst>
          </p:cNvPr>
          <p:cNvSpPr txBox="1"/>
          <p:nvPr/>
        </p:nvSpPr>
        <p:spPr>
          <a:xfrm>
            <a:off x="2027555" y="558165"/>
            <a:ext cx="2514405" cy="461665"/>
          </a:xfrm>
          <a:prstGeom prst="rect">
            <a:avLst/>
          </a:prstGeom>
          <a:noFill/>
        </p:spPr>
        <p:txBody>
          <a:bodyPr wrap="square" rtlCol="0">
            <a:spAutoFit/>
          </a:bodyPr>
          <a:lstStyle/>
          <a:p>
            <a:r>
              <a:rPr lang="en-US" altLang="zh-CN" sz="2400" b="1" dirty="0">
                <a:solidFill>
                  <a:schemeClr val="accent6"/>
                </a:solidFill>
              </a:rPr>
              <a:t>2.2</a:t>
            </a:r>
            <a:r>
              <a:rPr lang="zh-CN" altLang="en-US" sz="2400" b="1" dirty="0">
                <a:solidFill>
                  <a:schemeClr val="accent6"/>
                </a:solidFill>
              </a:rPr>
              <a:t>数据采集</a:t>
            </a:r>
          </a:p>
        </p:txBody>
      </p:sp>
      <p:pic>
        <p:nvPicPr>
          <p:cNvPr id="5" name="图片 4">
            <a:extLst>
              <a:ext uri="{FF2B5EF4-FFF2-40B4-BE49-F238E27FC236}">
                <a16:creationId xmlns:a16="http://schemas.microsoft.com/office/drawing/2014/main" id="{346DF214-6517-426B-A561-514717390668}"/>
              </a:ext>
            </a:extLst>
          </p:cNvPr>
          <p:cNvPicPr>
            <a:picLocks noChangeAspect="1"/>
          </p:cNvPicPr>
          <p:nvPr/>
        </p:nvPicPr>
        <p:blipFill>
          <a:blip r:embed="rId3"/>
          <a:stretch>
            <a:fillRect/>
          </a:stretch>
        </p:blipFill>
        <p:spPr>
          <a:xfrm>
            <a:off x="3106995" y="1764674"/>
            <a:ext cx="2437135" cy="3124200"/>
          </a:xfrm>
          <a:prstGeom prst="rect">
            <a:avLst/>
          </a:prstGeom>
          <a:ln>
            <a:solidFill>
              <a:schemeClr val="tx1"/>
            </a:solidFill>
          </a:ln>
        </p:spPr>
      </p:pic>
      <p:sp>
        <p:nvSpPr>
          <p:cNvPr id="6" name="五边形 10">
            <a:extLst>
              <a:ext uri="{FF2B5EF4-FFF2-40B4-BE49-F238E27FC236}">
                <a16:creationId xmlns:a16="http://schemas.microsoft.com/office/drawing/2014/main" id="{DB0C94FC-0623-4995-B4F0-51265AB195FC}"/>
              </a:ext>
            </a:extLst>
          </p:cNvPr>
          <p:cNvSpPr/>
          <p:nvPr/>
        </p:nvSpPr>
        <p:spPr>
          <a:xfrm>
            <a:off x="301906" y="2782262"/>
            <a:ext cx="2660650" cy="108902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buClrTx/>
              <a:buSzTx/>
              <a:buNone/>
            </a:pP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1.</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建立全国各省疫情</a:t>
            </a:r>
            <a:r>
              <a:rPr lang="en-US" altLang="zh-CN" sz="1600" dirty="0" err="1">
                <a:solidFill>
                  <a:schemeClr val="tx1"/>
                </a:solidFill>
                <a:latin typeface="黑体" panose="02010609060101010101" charset="-122"/>
                <a:ea typeface="黑体" panose="02010609060101010101" charset="-122"/>
                <a:cs typeface="黑体" panose="02010609060101010101" charset="-122"/>
                <a:sym typeface="+mn-ea"/>
              </a:rPr>
              <a:t>excle</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表，表中设置现有确诊，累计确诊，治愈，死亡字段。</a:t>
            </a:r>
            <a:endParaRPr lang="en-US" altLang="zh-CN" sz="1600" dirty="0" err="1">
              <a:solidFill>
                <a:schemeClr val="tx1"/>
              </a:solidFill>
            </a:endParaRPr>
          </a:p>
        </p:txBody>
      </p:sp>
      <p:sp>
        <p:nvSpPr>
          <p:cNvPr id="7" name="五边形 10">
            <a:extLst>
              <a:ext uri="{FF2B5EF4-FFF2-40B4-BE49-F238E27FC236}">
                <a16:creationId xmlns:a16="http://schemas.microsoft.com/office/drawing/2014/main" id="{E1B12A81-5E2D-4FF2-BC53-5670CE996FAD}"/>
              </a:ext>
            </a:extLst>
          </p:cNvPr>
          <p:cNvSpPr/>
          <p:nvPr/>
        </p:nvSpPr>
        <p:spPr>
          <a:xfrm>
            <a:off x="5904516" y="1588332"/>
            <a:ext cx="2660650" cy="108902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buClrTx/>
              <a:buSzTx/>
              <a:buNone/>
            </a:pP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2.</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从丁香医生疫情网，获取所需要的数据。</a:t>
            </a:r>
            <a:endParaRPr lang="en-US" altLang="zh-CN" sz="1600" dirty="0" err="1">
              <a:solidFill>
                <a:schemeClr val="tx1"/>
              </a:solidFill>
            </a:endParaRPr>
          </a:p>
        </p:txBody>
      </p:sp>
      <p:pic>
        <p:nvPicPr>
          <p:cNvPr id="8" name="图片 7">
            <a:extLst>
              <a:ext uri="{FF2B5EF4-FFF2-40B4-BE49-F238E27FC236}">
                <a16:creationId xmlns:a16="http://schemas.microsoft.com/office/drawing/2014/main" id="{652DB0A8-FC7B-483F-8425-6E9954C884AA}"/>
              </a:ext>
            </a:extLst>
          </p:cNvPr>
          <p:cNvPicPr>
            <a:picLocks noChangeAspect="1"/>
          </p:cNvPicPr>
          <p:nvPr/>
        </p:nvPicPr>
        <p:blipFill>
          <a:blip r:embed="rId4"/>
          <a:stretch>
            <a:fillRect/>
          </a:stretch>
        </p:blipFill>
        <p:spPr>
          <a:xfrm>
            <a:off x="8815477" y="558165"/>
            <a:ext cx="2231640" cy="2551009"/>
          </a:xfrm>
          <a:prstGeom prst="rect">
            <a:avLst/>
          </a:prstGeom>
          <a:ln>
            <a:solidFill>
              <a:schemeClr val="tx1"/>
            </a:solidFill>
          </a:ln>
        </p:spPr>
      </p:pic>
      <p:sp>
        <p:nvSpPr>
          <p:cNvPr id="9" name="五边形 10">
            <a:extLst>
              <a:ext uri="{FF2B5EF4-FFF2-40B4-BE49-F238E27FC236}">
                <a16:creationId xmlns:a16="http://schemas.microsoft.com/office/drawing/2014/main" id="{EA9DD9F7-3EA1-4FA7-B700-415031A88AF2}"/>
              </a:ext>
            </a:extLst>
          </p:cNvPr>
          <p:cNvSpPr/>
          <p:nvPr/>
        </p:nvSpPr>
        <p:spPr>
          <a:xfrm>
            <a:off x="5904516" y="4021761"/>
            <a:ext cx="2660650" cy="108902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buClrTx/>
              <a:buSzTx/>
              <a:buNone/>
            </a:pPr>
            <a:r>
              <a:rPr lang="en-US" altLang="zh-CN" sz="1600" dirty="0">
                <a:solidFill>
                  <a:schemeClr val="tx1"/>
                </a:solidFill>
                <a:latin typeface="黑体" panose="02010609060101010101" charset="-122"/>
                <a:ea typeface="黑体" panose="02010609060101010101" charset="-122"/>
                <a:sym typeface="+mn-ea"/>
              </a:rPr>
              <a:t>3.</a:t>
            </a:r>
            <a:r>
              <a:rPr lang="zh-CN" altLang="en-US" sz="1600" dirty="0">
                <a:solidFill>
                  <a:schemeClr val="tx1"/>
                </a:solidFill>
                <a:latin typeface="黑体" panose="02010609060101010101" charset="-122"/>
                <a:ea typeface="黑体" panose="02010609060101010101" charset="-122"/>
                <a:sym typeface="+mn-ea"/>
              </a:rPr>
              <a:t>将数据逐个填充至</a:t>
            </a:r>
            <a:r>
              <a:rPr lang="en-US" altLang="zh-CN" sz="1600" dirty="0" err="1">
                <a:solidFill>
                  <a:schemeClr val="tx1"/>
                </a:solidFill>
                <a:latin typeface="黑体" panose="02010609060101010101" charset="-122"/>
                <a:ea typeface="黑体" panose="02010609060101010101" charset="-122"/>
                <a:sym typeface="+mn-ea"/>
              </a:rPr>
              <a:t>excle</a:t>
            </a:r>
            <a:r>
              <a:rPr lang="zh-CN" altLang="en-US" sz="1600" dirty="0">
                <a:solidFill>
                  <a:schemeClr val="tx1"/>
                </a:solidFill>
                <a:latin typeface="黑体" panose="02010609060101010101" charset="-122"/>
                <a:ea typeface="黑体" panose="02010609060101010101" charset="-122"/>
                <a:sym typeface="+mn-ea"/>
              </a:rPr>
              <a:t>表中</a:t>
            </a:r>
            <a:endParaRPr lang="en-US" altLang="zh-CN" sz="1600" dirty="0" err="1">
              <a:solidFill>
                <a:schemeClr val="tx1"/>
              </a:solidFill>
            </a:endParaRPr>
          </a:p>
        </p:txBody>
      </p:sp>
      <p:pic>
        <p:nvPicPr>
          <p:cNvPr id="10" name="图片 9">
            <a:extLst>
              <a:ext uri="{FF2B5EF4-FFF2-40B4-BE49-F238E27FC236}">
                <a16:creationId xmlns:a16="http://schemas.microsoft.com/office/drawing/2014/main" id="{7C85AD65-C1F9-4146-B0F6-3A9448C1E470}"/>
              </a:ext>
            </a:extLst>
          </p:cNvPr>
          <p:cNvPicPr>
            <a:picLocks noChangeAspect="1"/>
          </p:cNvPicPr>
          <p:nvPr/>
        </p:nvPicPr>
        <p:blipFill>
          <a:blip r:embed="rId5"/>
          <a:stretch>
            <a:fillRect/>
          </a:stretch>
        </p:blipFill>
        <p:spPr>
          <a:xfrm>
            <a:off x="8925552" y="3429000"/>
            <a:ext cx="1828173" cy="2274549"/>
          </a:xfrm>
          <a:prstGeom prst="rect">
            <a:avLst/>
          </a:prstGeom>
          <a:ln>
            <a:solidFill>
              <a:schemeClr val="tx1"/>
            </a:solidFill>
          </a:ln>
        </p:spPr>
      </p:pic>
    </p:spTree>
    <p:extLst>
      <p:ext uri="{BB962C8B-B14F-4D97-AF65-F5344CB8AC3E}">
        <p14:creationId xmlns:p14="http://schemas.microsoft.com/office/powerpoint/2010/main" val="27696448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FSHAPE" val="257157780"/>
</p:tagLst>
</file>

<file path=ppt/tags/tag1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3486_3*m_h_f*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3486_3*m_h_a*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3486_3*m_h_i*1_3_1"/>
  <p:tag name="KSO_WM_TEMPLATE_CATEGORY" val="diagram"/>
  <p:tag name="KSO_WM_TEMPLATE_INDEX" val="2019348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3486_3*m_h_f*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3486_3*m_h_a*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3486_3*m_h_i*1_2_1"/>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3486_3*m_h_f*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3486_3*m_h_a*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3486_3*m_h_i*1_4_1"/>
  <p:tag name="KSO_WM_TEMPLATE_CATEGORY" val="diagram"/>
  <p:tag name="KSO_WM_TEMPLATE_INDEX" val="2019348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3486_3*m_h_f*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REFSHAPE" val="257156556"/>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3486_3*m_h_a*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REFSHAPE" val="257157780"/>
</p:tagLst>
</file>

<file path=ppt/tags/tag25.xml><?xml version="1.0" encoding="utf-8"?>
<p:tagLst xmlns:a="http://schemas.openxmlformats.org/drawingml/2006/main" xmlns:r="http://schemas.openxmlformats.org/officeDocument/2006/relationships" xmlns:p="http://schemas.openxmlformats.org/presentationml/2006/main">
  <p:tag name="REFSHAPE" val="257156556"/>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3486_3*m_i*1_1"/>
  <p:tag name="KSO_WM_TEMPLATE_CATEGORY" val="diagram"/>
  <p:tag name="KSO_WM_TEMPLATE_INDEX" val="20193486"/>
  <p:tag name="KSO_WM_UNIT_LAYERLEVEL" val="1_1"/>
  <p:tag name="KSO_WM_TAG_VERSION" val="1.0"/>
  <p:tag name="KSO_WM_BEAUTIFY_FLAG" val="#wm#"/>
  <p:tag name="KSO_WM_UNIT_LINE_FORE_SCHEMECOLOR_INDEX" val="14"/>
  <p:tag name="KSO_WM_UNIT_LINE_FILL_TYPE"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3486_3*m_h_i*1_1_2"/>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3486_3*m_h_i*1_2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3486_3*m_i*1_1"/>
  <p:tag name="KSO_WM_TEMPLATE_CATEGORY" val="diagram"/>
  <p:tag name="KSO_WM_TEMPLATE_INDEX" val="20193486"/>
  <p:tag name="KSO_WM_UNIT_LAYERLEVEL" val="1_1"/>
  <p:tag name="KSO_WM_TAG_VERSION" val="1.0"/>
  <p:tag name="KSO_WM_BEAUTIFY_FLAG" val="#wm#"/>
  <p:tag name="KSO_WM_UNIT_LINE_FORE_SCHEMECOLOR_INDEX" val="14"/>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3486_3*m_h_i*1_3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3486_3*m_h_i*1_4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3486_3*m_h_i*1_1_1"/>
  <p:tag name="KSO_WM_TEMPLATE_CATEGORY" val="diagram"/>
  <p:tag name="KSO_WM_TEMPLATE_INDEX" val="2019348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3486_3*m_h_f*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3486_3*m_h_a*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3486_3*m_h_i*1_3_1"/>
  <p:tag name="KSO_WM_TEMPLATE_CATEGORY" val="diagram"/>
  <p:tag name="KSO_WM_TEMPLATE_INDEX" val="2019348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3486_3*m_h_f*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3486_3*m_h_a*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3486_3*m_h_i*1_2_1"/>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3486_3*m_h_f*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3486_3*m_h_i*1_1_2"/>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3486_3*m_h_a*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3486_3*m_h_i*1_4_1"/>
  <p:tag name="KSO_WM_TEMPLATE_CATEGORY" val="diagram"/>
  <p:tag name="KSO_WM_TEMPLATE_INDEX" val="2019348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3486_3*m_h_f*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3486_3*m_h_a*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3486_3*m_i*1_1"/>
  <p:tag name="KSO_WM_TEMPLATE_CATEGORY" val="diagram"/>
  <p:tag name="KSO_WM_TEMPLATE_INDEX" val="20193486"/>
  <p:tag name="KSO_WM_UNIT_LAYERLEVEL" val="1_1"/>
  <p:tag name="KSO_WM_TAG_VERSION" val="1.0"/>
  <p:tag name="KSO_WM_BEAUTIFY_FLAG" val="#wm#"/>
  <p:tag name="KSO_WM_UNIT_LINE_FORE_SCHEMECOLOR_INDEX" val="14"/>
  <p:tag name="KSO_WM_UNIT_LINE_FILL_TYPE" val="2"/>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3486_3*m_h_i*1_1_2"/>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3486_3*m_h_i*1_2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3486_3*m_h_i*1_2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3486_3*m_h_i*1_3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3486_3*m_h_i*1_4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3486_3*m_h_i*1_1_1"/>
  <p:tag name="KSO_WM_TEMPLATE_CATEGORY" val="diagram"/>
  <p:tag name="KSO_WM_TEMPLATE_INDEX" val="2019348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3486_3*m_h_f*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3486_3*m_h_a*1_1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3486_3*m_h_i*1_3_1"/>
  <p:tag name="KSO_WM_TEMPLATE_CATEGORY" val="diagram"/>
  <p:tag name="KSO_WM_TEMPLATE_INDEX" val="2019348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3486_3*m_h_f*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3486_3*m_h_a*1_3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3486_3*m_h_i*1_2_1"/>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3486_3*m_h_f*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3486_3*m_h_a*1_2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3486_3*m_h_i*1_4_1"/>
  <p:tag name="KSO_WM_TEMPLATE_CATEGORY" val="diagram"/>
  <p:tag name="KSO_WM_TEMPLATE_INDEX" val="2019348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3486_3*m_h_f*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3486_3*m_h_a*1_4_1"/>
  <p:tag name="KSO_WM_TEMPLATE_CATEGORY" val="diagram"/>
  <p:tag name="KSO_WM_TEMPLATE_INDEX" val="20193486"/>
  <p:tag name="KSO_WM_UNIT_LAYERLEVEL" val="1_1_1"/>
  <p:tag name="KSO_WM_TAG_VERSION" val="1.0"/>
  <p:tag name="KSO_WM_BEAUTIFY_FLAG" val="#wm#"/>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3*m_h_i*1_2_2"/>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3486_3*m_h_i*1_3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3486_3*m_h_i*1_4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3486_3*m_h_i*1_1_1"/>
  <p:tag name="KSO_WM_TEMPLATE_CATEGORY" val="diagram"/>
  <p:tag name="KSO_WM_TEMPLATE_INDEX" val="2019348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heme/theme1.xml><?xml version="1.0" encoding="utf-8"?>
<a:theme xmlns:a="http://schemas.openxmlformats.org/drawingml/2006/main" name="Office 主题">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jwangyu">
  <a:themeElements>
    <a:clrScheme name="Office 主题​​">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fontScheme name="雅黑light">
      <a:majorFont>
        <a:latin typeface="Century Gothic"/>
        <a:ea typeface="微软雅黑"/>
        <a:cs typeface=""/>
      </a:majorFont>
      <a:minorFont>
        <a:latin typeface="Century Gothic"/>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TotalTime>
  <Words>2518</Words>
  <Application>Microsoft Office PowerPoint</Application>
  <PresentationFormat>宽屏</PresentationFormat>
  <Paragraphs>181</Paragraphs>
  <Slides>32</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32</vt:i4>
      </vt:variant>
    </vt:vector>
  </HeadingPairs>
  <TitlesOfParts>
    <vt:vector size="43" baseType="lpstr">
      <vt:lpstr>等线</vt:lpstr>
      <vt:lpstr>仿宋</vt:lpstr>
      <vt:lpstr>黑体</vt:lpstr>
      <vt:lpstr>宋体</vt:lpstr>
      <vt:lpstr>微软雅黑</vt:lpstr>
      <vt:lpstr>Arial</vt:lpstr>
      <vt:lpstr>Calibri</vt:lpstr>
      <vt:lpstr>Century Gothic</vt:lpstr>
      <vt:lpstr>Verdana</vt:lpstr>
      <vt:lpstr>Office 主题</vt:lpstr>
      <vt:lpstr>mjwangyu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mjwangyu</dc:creator>
  <cp:lastModifiedBy>1281683488@qq.com</cp:lastModifiedBy>
  <cp:revision>163</cp:revision>
  <dcterms:created xsi:type="dcterms:W3CDTF">2017-06-03T01:25:00Z</dcterms:created>
  <dcterms:modified xsi:type="dcterms:W3CDTF">2020-03-13T01:53:24Z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